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sldIdLst>
    <p:sldId id="362" r:id="rId4"/>
    <p:sldId id="355" r:id="rId5"/>
    <p:sldId id="472" r:id="rId6"/>
    <p:sldId id="474" r:id="rId7"/>
    <p:sldId id="470" r:id="rId8"/>
    <p:sldId id="473" r:id="rId9"/>
    <p:sldId id="344" r:id="rId10"/>
    <p:sldId id="257" r:id="rId11"/>
    <p:sldId id="359" r:id="rId12"/>
    <p:sldId id="351" r:id="rId13"/>
    <p:sldId id="343" r:id="rId14"/>
    <p:sldId id="352" r:id="rId15"/>
    <p:sldId id="361" r:id="rId16"/>
    <p:sldId id="360" r:id="rId17"/>
    <p:sldId id="337" r:id="rId18"/>
    <p:sldId id="258" r:id="rId19"/>
    <p:sldId id="349" r:id="rId20"/>
    <p:sldId id="348" r:id="rId21"/>
    <p:sldId id="350" r:id="rId22"/>
    <p:sldId id="346" r:id="rId23"/>
    <p:sldId id="345" r:id="rId24"/>
    <p:sldId id="347" r:id="rId25"/>
    <p:sldId id="342" r:id="rId26"/>
    <p:sldId id="338" r:id="rId27"/>
    <p:sldId id="339" r:id="rId28"/>
    <p:sldId id="356" r:id="rId29"/>
    <p:sldId id="358" r:id="rId30"/>
    <p:sldId id="333" r:id="rId31"/>
    <p:sldId id="335" r:id="rId32"/>
    <p:sldId id="315" r:id="rId33"/>
    <p:sldId id="475" r:id="rId34"/>
    <p:sldId id="336" r:id="rId35"/>
    <p:sldId id="340" r:id="rId36"/>
    <p:sldId id="341" r:id="rId37"/>
    <p:sldId id="353" r:id="rId38"/>
    <p:sldId id="298" r:id="rId39"/>
    <p:sldId id="305"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59" autoAdjust="0"/>
    <p:restoredTop sz="94660"/>
  </p:normalViewPr>
  <p:slideViewPr>
    <p:cSldViewPr snapToGrid="0" showGuides="1">
      <p:cViewPr varScale="1">
        <p:scale>
          <a:sx n="177" d="100"/>
          <a:sy n="177" d="100"/>
        </p:scale>
        <p:origin x="1219" y="341"/>
      </p:cViewPr>
      <p:guideLst>
        <p:guide orient="horz" pos="2160"/>
        <p:guide pos="3840"/>
      </p:guideLst>
    </p:cSldViewPr>
  </p:slideViewPr>
  <p:notesTextViewPr>
    <p:cViewPr>
      <p:scale>
        <a:sx n="1" d="1"/>
        <a:sy n="1" d="1"/>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5AF16-DA73-17E7-5144-1E3CD71017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F3D3ED3-3F81-8F34-EEFF-1395014EF4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2EE67BB-344B-AA93-1A1A-50E60C5D5CBD}"/>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1E98C5F4-D8F4-5938-1EA0-BC8AB736F85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7D19C71-A47B-796F-2D6A-525CA87A4C63}"/>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1970127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CE865-7D21-171D-DD84-8A4D775926A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E6E22E6-8302-2645-46BD-D0A807004D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1E319A8-C01A-6EE6-1229-9322A1138EC6}"/>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E3CA178F-E758-3315-2194-160E12D6223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FD9C395-1E69-C686-DB9D-2E1707502115}"/>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2119681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60770C-DCA6-D100-94BB-027D431C1E7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EF1D013-A4E3-F39D-9207-7B610AE989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5766B5F-D8FA-0AF0-3433-C84F6C1EAB52}"/>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0A26E549-F5F5-3CAC-6B23-7345D3078D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C074CB7-1EC0-2391-CF71-1271D5C956D8}"/>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19481340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04ED3-BC4C-DEEE-F389-B680024ED1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34DE68E-0994-24AD-6E01-0446187B2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FDE71B8-455B-4F3B-3410-2E4F5A490C09}"/>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DA2EE18B-EE22-0C09-6EC3-D4DE2750476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8092DE-0B52-3F1A-B2BA-60F77397201E}"/>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38835845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61EF9-24BA-39C4-D013-05DFCBF8262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417F02F-CAD1-091F-2900-98F9B7FF8C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21CB30-333C-ADC8-A5BD-194C76D25A04}"/>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6B7BC09C-36BA-B6DB-6027-F3DBCD937DD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736D8B2-CD1B-F17F-C486-59527787B2E7}"/>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5699867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17A3-54A8-CDF9-7C27-FEC174E595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5D44A67-234B-BC27-1113-E9C6E82298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D098A8-75D6-0915-261E-04859EF73370}"/>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DD99E781-D785-4EC7-4C4D-78EE0287AC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91A152-BD38-BD43-DCF3-C2B672D3D9CD}"/>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457352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5A17-ECB8-26D1-43DB-F17EF582C5E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F407D76-766F-ED2E-1739-D74112C35E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BC4BD46-7A1D-53F0-48D1-C088339741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1A0454D-B13C-88F4-DDB4-548C23BE1668}"/>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6" name="Footer Placeholder 5">
            <a:extLst>
              <a:ext uri="{FF2B5EF4-FFF2-40B4-BE49-F238E27FC236}">
                <a16:creationId xmlns:a16="http://schemas.microsoft.com/office/drawing/2014/main" id="{7D7C5BCF-CB3D-E11C-EB4D-E660A42452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2BB3D5-37ED-8B34-0648-07C55FF4A5E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5981160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7BAE3-141A-4A47-9EFC-6FD76E33EEE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1CB56C6-5A51-3F5F-02E1-FC0F86B3CE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3C2D76-A43B-CDBA-965B-D233E37FB0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AD94C45-5724-8CF4-5B33-2C51315856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DDD70F-A79C-6F22-CDEF-4859697867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B855AF6-21B0-9657-4606-4C4282366E0D}"/>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8" name="Footer Placeholder 7">
            <a:extLst>
              <a:ext uri="{FF2B5EF4-FFF2-40B4-BE49-F238E27FC236}">
                <a16:creationId xmlns:a16="http://schemas.microsoft.com/office/drawing/2014/main" id="{DE27CDBA-8959-04EA-9DE2-980E7620C34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2925378-3A7C-DC81-87C6-962D4B27A903}"/>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42686620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5C4F2-7E23-8ED6-1903-ACF89167C77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6DD8F73-C072-6E62-658C-2F7051942986}"/>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4" name="Footer Placeholder 3">
            <a:extLst>
              <a:ext uri="{FF2B5EF4-FFF2-40B4-BE49-F238E27FC236}">
                <a16:creationId xmlns:a16="http://schemas.microsoft.com/office/drawing/2014/main" id="{7A1E5671-8138-17F9-5F70-38734810D46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36F3C3A-A8FB-F3AD-B12E-0AB3998A0D85}"/>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5111177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08ED4D-39A8-D0CE-77A4-BA0A00E82679}"/>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3" name="Footer Placeholder 2">
            <a:extLst>
              <a:ext uri="{FF2B5EF4-FFF2-40B4-BE49-F238E27FC236}">
                <a16:creationId xmlns:a16="http://schemas.microsoft.com/office/drawing/2014/main" id="{C57B2102-9354-19B2-05CB-78F333A24DE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8064A20-E795-5815-9685-703150C688F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4672505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EB8F-465E-CEC4-F2D5-FA3F66F843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58B0699-1C83-DE17-9BF7-4460617B22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AFCA805-BA27-9FE7-FC42-83098F7D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8EF0E1-371C-B593-709C-E29E3A5DA07C}"/>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6" name="Footer Placeholder 5">
            <a:extLst>
              <a:ext uri="{FF2B5EF4-FFF2-40B4-BE49-F238E27FC236}">
                <a16:creationId xmlns:a16="http://schemas.microsoft.com/office/drawing/2014/main" id="{FCFBB21E-5E6E-E3DF-2FF5-C6F370AA8C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E0EBA-BE85-9059-616E-CE8C49F59E74}"/>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690377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2AA7F-56D1-E1FC-07FD-B577CC4A232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1C5DD5-3339-759C-9E33-9A9323C5BD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E9F3058-3C3A-D1C5-EDD1-46D34116703B}"/>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E0C91A00-E8B2-C21D-2496-1E2C00497E6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7576E7-864C-8130-A740-57FF89BDB041}"/>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2033100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188A1-B5E6-4D6D-84F2-997793C815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6B767B9-674F-12E7-E1D9-841545E914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AC1C1710-ADCD-9160-A2A5-29EAF1499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FB06E-332C-02B3-70A5-CBCA221F0833}"/>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6" name="Footer Placeholder 5">
            <a:extLst>
              <a:ext uri="{FF2B5EF4-FFF2-40B4-BE49-F238E27FC236}">
                <a16:creationId xmlns:a16="http://schemas.microsoft.com/office/drawing/2014/main" id="{2188FC76-1046-FAD9-4E94-BFBB99F3878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74D668-11A2-CB78-810D-0875A8A5A0C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713560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7E474-8FC8-E1E6-3F83-8ABEEC02DAD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81897A4-BD41-C68F-1577-0864A4BB76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E749C2-451B-706F-F38A-3811453FFD02}"/>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064C5FCE-51E7-2C75-7387-551486CA0E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1A4B97-13B4-7571-56E3-A24AF75347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0769900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D11040-A316-A60F-E455-142B0D0E6A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DCE5F9D-CD1B-9012-526F-75B3AE57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3201B5-93B5-1929-12DA-084E7EA9AAD1}"/>
              </a:ext>
            </a:extLst>
          </p:cNvPr>
          <p:cNvSpPr>
            <a:spLocks noGrp="1"/>
          </p:cNvSpPr>
          <p:nvPr>
            <p:ph type="dt" sz="half" idx="10"/>
          </p:nvPr>
        </p:nvSpPr>
        <p:spPr/>
        <p:txBody>
          <a:body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96A25E57-2087-6CC6-9969-E7BF228E16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CF528D-A3C0-F750-96D2-3F4C519670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3513140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08000" y="381002"/>
            <a:ext cx="10363200" cy="761999"/>
          </a:xfrm>
          <a:prstGeom prst="rect">
            <a:avLst/>
          </a:prstGeom>
        </p:spPr>
        <p:txBody>
          <a:bodyPr anchor="t"/>
          <a:lstStyle>
            <a:lvl1pPr algn="l">
              <a:defRPr>
                <a:latin typeface="Georgia" pitchFamily="18" charset="0"/>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r>
              <a:rPr lang="en-US"/>
              <a:t>IAF- Overall Planning System</a:t>
            </a:r>
          </a:p>
        </p:txBody>
      </p:sp>
      <p:pic>
        <p:nvPicPr>
          <p:cNvPr id="11" name="Picture 2"/>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3" name="Straight Connector 12"/>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10668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212898"/>
            <a:ext cx="4092096" cy="701502"/>
          </a:xfrm>
          <a:prstGeom prst="rect">
            <a:avLst/>
          </a:prstGeom>
        </p:spPr>
      </p:pic>
    </p:spTree>
    <p:extLst>
      <p:ext uri="{BB962C8B-B14F-4D97-AF65-F5344CB8AC3E}">
        <p14:creationId xmlns:p14="http://schemas.microsoft.com/office/powerpoint/2010/main" val="1508059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024405" y="1905001"/>
            <a:ext cx="6807200" cy="1143001"/>
          </a:xfrm>
          <a:prstGeom prst="rect">
            <a:avLst/>
          </a:prstGeom>
        </p:spPr>
        <p:txBody>
          <a:bodyPr anchor="b" anchorCtr="0">
            <a:normAutofit/>
          </a:bodyPr>
          <a:lstStyle>
            <a:lvl1pPr algn="l">
              <a:defRPr sz="3600" b="0" cap="none">
                <a:latin typeface="Georgia" pitchFamily="18" charset="0"/>
              </a:defRPr>
            </a:lvl1pPr>
          </a:lstStyle>
          <a:p>
            <a:r>
              <a:rPr lang="en-US" dirty="0"/>
              <a:t>Click to edit master title style</a:t>
            </a:r>
          </a:p>
        </p:txBody>
      </p:sp>
      <p:sp>
        <p:nvSpPr>
          <p:cNvPr id="3" name="Text Placeholder 2"/>
          <p:cNvSpPr>
            <a:spLocks noGrp="1"/>
          </p:cNvSpPr>
          <p:nvPr>
            <p:ph type="body" idx="1"/>
          </p:nvPr>
        </p:nvSpPr>
        <p:spPr>
          <a:xfrm>
            <a:off x="5080000" y="3048001"/>
            <a:ext cx="6807200" cy="1500187"/>
          </a:xfrm>
        </p:spPr>
        <p:txBody>
          <a:bodyPr anchor="t"/>
          <a:lstStyle>
            <a:lvl1pPr marL="0" indent="0">
              <a:buNone/>
              <a:defRPr sz="2000">
                <a:solidFill>
                  <a:schemeClr val="tx1"/>
                </a:solidFill>
                <a:latin typeface="Georgia"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A6967C3B-38DA-40C2-BCF2-0F365EA94457}" type="datetime1">
              <a:rPr lang="en-US" smtClean="0"/>
              <a:t>12/11/2025</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375566807"/>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200" y="1116106"/>
            <a:ext cx="11684000" cy="4983163"/>
          </a:xfrm>
        </p:spPr>
        <p:txBody>
          <a:bodyPr>
            <a:normAutofit/>
          </a:bodyPr>
          <a:lstStyle>
            <a:lvl1pPr marL="342900" indent="-342900">
              <a:lnSpc>
                <a:spcPct val="150000"/>
              </a:lnSpc>
              <a:spcBef>
                <a:spcPts val="0"/>
              </a:spcBef>
              <a:buSzPct val="130000"/>
              <a:buFont typeface="Wingdings" panose="05000000000000000000" pitchFamily="2" charset="2"/>
              <a:buChar char="Ø"/>
              <a:defRPr sz="2000">
                <a:solidFill>
                  <a:schemeClr val="tx2"/>
                </a:solidFill>
                <a:latin typeface="Georgia" pitchFamily="18" charset="0"/>
              </a:defRPr>
            </a:lvl1pPr>
            <a:lvl2pPr marL="571500" indent="-228600">
              <a:lnSpc>
                <a:spcPct val="150000"/>
              </a:lnSpc>
              <a:spcBef>
                <a:spcPts val="0"/>
              </a:spcBef>
              <a:buSzPct val="60000"/>
              <a:buFont typeface="Courier New" pitchFamily="49" charset="0"/>
              <a:buChar char="o"/>
              <a:defRPr sz="2000">
                <a:solidFill>
                  <a:schemeClr val="tx2">
                    <a:lumMod val="60000"/>
                    <a:lumOff val="40000"/>
                  </a:schemeClr>
                </a:solidFill>
                <a:latin typeface="Arial" panose="020B0604020202020204" pitchFamily="34" charset="0"/>
                <a:cs typeface="Arial" panose="020B0604020202020204" pitchFamily="34" charset="0"/>
              </a:defRPr>
            </a:lvl2pPr>
            <a:lvl3pPr>
              <a:defRPr sz="2000">
                <a:latin typeface="Georgia" pitchFamily="18" charset="0"/>
              </a:defRPr>
            </a:lvl3pPr>
            <a:lvl4pPr>
              <a:defRPr sz="2000">
                <a:latin typeface="Georgia" pitchFamily="18" charset="0"/>
              </a:defRPr>
            </a:lvl4pPr>
            <a:lvl5pPr>
              <a:defRPr sz="2000">
                <a:latin typeface="Georgia"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53226155"/>
      </p:ext>
    </p:extLst>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828801"/>
            <a:ext cx="5384800" cy="42973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69B047A5-B5D4-4A45-BB70-82F87CB8BBC8}" type="datetime1">
              <a:rPr lang="en-US" smtClean="0"/>
              <a:t>12/11/2025</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233821870"/>
      </p:ext>
    </p:extLst>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609600"/>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1AB948FB-4D32-420F-88DD-50EE4BF17368}" type="datetime1">
              <a:rPr lang="en-US" smtClean="0"/>
              <a:t>12/11/2025</a:t>
            </a:fld>
            <a:endParaRPr lang="en-US"/>
          </a:p>
        </p:txBody>
      </p:sp>
      <p:sp>
        <p:nvSpPr>
          <p:cNvPr id="8" name="Footer Placeholder 7"/>
          <p:cNvSpPr>
            <a:spLocks noGrp="1"/>
          </p:cNvSpPr>
          <p:nvPr>
            <p:ph type="ftr" sz="quarter" idx="11"/>
          </p:nvPr>
        </p:nvSpPr>
        <p:spPr/>
        <p:txBody>
          <a:bodyPr/>
          <a:lstStyle/>
          <a:p>
            <a:r>
              <a:rPr lang="en-US"/>
              <a:t>IAF- Overall Planning System</a:t>
            </a:r>
          </a:p>
        </p:txBody>
      </p:sp>
      <p:sp>
        <p:nvSpPr>
          <p:cNvPr id="9" name="Slide Number Placeholder 8"/>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034125345"/>
      </p:ext>
    </p:extLst>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nchor="t">
            <a:normAutofit/>
          </a:bodyPr>
          <a:lstStyle>
            <a:lvl1pPr>
              <a:defRPr sz="2800"/>
            </a:lvl1pPr>
          </a:lstStyle>
          <a:p>
            <a:r>
              <a:rPr lang="en-US"/>
              <a:t>Click to edit Master title style</a:t>
            </a:r>
            <a:endParaRPr lang="en-US" dirty="0"/>
          </a:p>
        </p:txBody>
      </p:sp>
      <p:sp>
        <p:nvSpPr>
          <p:cNvPr id="3" name="Date Placeholder 2"/>
          <p:cNvSpPr>
            <a:spLocks noGrp="1"/>
          </p:cNvSpPr>
          <p:nvPr>
            <p:ph type="dt" sz="half" idx="10"/>
          </p:nvPr>
        </p:nvSpPr>
        <p:spPr>
          <a:xfrm>
            <a:off x="609600" y="6356351"/>
            <a:ext cx="2844800" cy="365125"/>
          </a:xfrm>
          <a:prstGeom prst="rect">
            <a:avLst/>
          </a:prstGeom>
        </p:spPr>
        <p:txBody>
          <a:bodyPr/>
          <a:lstStyle/>
          <a:p>
            <a:fld id="{4E8A6BC2-5139-48EB-B8EF-3471B32DDB19}" type="datetime1">
              <a:rPr lang="en-US" smtClean="0"/>
              <a:t>12/11/2025</a:t>
            </a:fld>
            <a:endParaRPr lang="en-US"/>
          </a:p>
        </p:txBody>
      </p:sp>
      <p:sp>
        <p:nvSpPr>
          <p:cNvPr id="4" name="Footer Placeholder 3"/>
          <p:cNvSpPr>
            <a:spLocks noGrp="1"/>
          </p:cNvSpPr>
          <p:nvPr>
            <p:ph type="ftr" sz="quarter" idx="11"/>
          </p:nvPr>
        </p:nvSpPr>
        <p:spPr/>
        <p:txBody>
          <a:bodyPr/>
          <a:lstStyle/>
          <a:p>
            <a:r>
              <a:rPr lang="en-US"/>
              <a:t>IAF- Overall Planning System</a:t>
            </a:r>
          </a:p>
        </p:txBody>
      </p:sp>
      <p:sp>
        <p:nvSpPr>
          <p:cNvPr id="5" name="Slide Number Placeholder 4"/>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4053315268"/>
      </p:ext>
    </p:extLst>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fld id="{7B74F32D-EF47-4685-8097-F8844579C05D}" type="datetime1">
              <a:rPr lang="en-US" smtClean="0"/>
              <a:t>12/11/2025</a:t>
            </a:fld>
            <a:endParaRPr lang="en-US"/>
          </a:p>
        </p:txBody>
      </p:sp>
      <p:sp>
        <p:nvSpPr>
          <p:cNvPr id="3" name="Footer Placeholder 2"/>
          <p:cNvSpPr>
            <a:spLocks noGrp="1"/>
          </p:cNvSpPr>
          <p:nvPr>
            <p:ph type="ftr" sz="quarter" idx="11"/>
          </p:nvPr>
        </p:nvSpPr>
        <p:spPr/>
        <p:txBody>
          <a:bodyPr/>
          <a:lstStyle/>
          <a:p>
            <a:r>
              <a:rPr lang="en-US"/>
              <a:t>IAF- Overall Planning System</a:t>
            </a:r>
          </a:p>
        </p:txBody>
      </p:sp>
      <p:sp>
        <p:nvSpPr>
          <p:cNvPr id="4" name="Slide Number Placeholder 3"/>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1532199483"/>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7A28A-2C4C-DDF5-429F-DA74AF5B1E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15423C2-35C4-0F78-99F6-B85EB28CE1B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66E985-BE2F-EC4F-B7B8-515A89B4FA93}"/>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116F0875-D67F-48F6-27B3-7F14EE2748B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0FEF40-4057-BD25-3468-CF50AC27D5A2}"/>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20837991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914400"/>
            <a:ext cx="4011084" cy="76200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914401"/>
            <a:ext cx="6815667" cy="521176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1" y="1752601"/>
            <a:ext cx="4011084" cy="4373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045EF038-A7FE-437C-B6DB-8CE2ADA8207F}" type="datetime1">
              <a:rPr lang="en-US" smtClean="0"/>
              <a:t>12/11/2025</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96719624"/>
      </p:ext>
    </p:extLst>
  </p:cSld>
  <p:clrMapOvr>
    <a:masterClrMapping/>
  </p:clrMapOvr>
  <p:transition spd="slow">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6B21515-C010-4432-BC75-CB8008BE2202}" type="datetime1">
              <a:rPr lang="en-US" smtClean="0"/>
              <a:t>12/11/2025</a:t>
            </a:fld>
            <a:endParaRPr lang="en-US"/>
          </a:p>
        </p:txBody>
      </p:sp>
      <p:sp>
        <p:nvSpPr>
          <p:cNvPr id="6" name="Footer Placeholder 5"/>
          <p:cNvSpPr>
            <a:spLocks noGrp="1"/>
          </p:cNvSpPr>
          <p:nvPr>
            <p:ph type="ftr" sz="quarter" idx="11"/>
          </p:nvPr>
        </p:nvSpPr>
        <p:spPr/>
        <p:txBody>
          <a:bodyPr/>
          <a:lstStyle/>
          <a:p>
            <a:r>
              <a:rPr lang="en-US"/>
              <a:t>IAF- Overall Planning System</a:t>
            </a:r>
          </a:p>
        </p:txBody>
      </p:sp>
      <p:sp>
        <p:nvSpPr>
          <p:cNvPr id="7" name="Slide Number Placeholder 6"/>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3401524994"/>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914400"/>
            <a:ext cx="10972800" cy="914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3B7313D1-8C2D-45DE-B2BD-9937AAA88A8D}" type="datetime1">
              <a:rPr lang="en-US" smtClean="0"/>
              <a:t>12/11/2025</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248305119"/>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914401"/>
            <a:ext cx="2743200" cy="5211763"/>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914401"/>
            <a:ext cx="80264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C597AADF-7F9C-4637-8C72-ED1D54A521B5}" type="datetime1">
              <a:rPr lang="en-US" smtClean="0"/>
              <a:t>12/11/2025</a:t>
            </a:fld>
            <a:endParaRPr lang="en-US"/>
          </a:p>
        </p:txBody>
      </p:sp>
      <p:sp>
        <p:nvSpPr>
          <p:cNvPr id="5" name="Footer Placeholder 4"/>
          <p:cNvSpPr>
            <a:spLocks noGrp="1"/>
          </p:cNvSpPr>
          <p:nvPr>
            <p:ph type="ftr" sz="quarter" idx="11"/>
          </p:nvPr>
        </p:nvSpPr>
        <p:spPr/>
        <p:txBody>
          <a:bodyPr/>
          <a:lstStyle/>
          <a:p>
            <a:r>
              <a:rPr lang="en-US"/>
              <a:t>IAF- Overall Planning System</a:t>
            </a:r>
          </a:p>
        </p:txBody>
      </p:sp>
      <p:sp>
        <p:nvSpPr>
          <p:cNvPr id="6" name="Slide Number Placeholder 5"/>
          <p:cNvSpPr>
            <a:spLocks noGrp="1"/>
          </p:cNvSpPr>
          <p:nvPr>
            <p:ph type="sldNum" sz="quarter" idx="12"/>
          </p:nvPr>
        </p:nvSpPr>
        <p:spPr/>
        <p:txBody>
          <a:bodyPr/>
          <a:lstStyle/>
          <a:p>
            <a:fld id="{515FC477-0A05-4F3E-8EE9-E015C9089D56}" type="slidenum">
              <a:rPr lang="en-US" smtClean="0"/>
              <a:pPr/>
              <a:t>‹#›</a:t>
            </a:fld>
            <a:endParaRPr lang="en-US"/>
          </a:p>
        </p:txBody>
      </p:sp>
    </p:spTree>
    <p:extLst>
      <p:ext uri="{BB962C8B-B14F-4D97-AF65-F5344CB8AC3E}">
        <p14:creationId xmlns:p14="http://schemas.microsoft.com/office/powerpoint/2010/main" val="836598788"/>
      </p:ext>
    </p:extLst>
  </p:cSld>
  <p:clrMapOvr>
    <a:masterClrMapping/>
  </p:clrMapOvr>
  <p:transition spd="slow">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586597" y="1219200"/>
            <a:ext cx="7033403" cy="1295400"/>
          </a:xfrm>
        </p:spPr>
        <p:txBody>
          <a:bodyPr>
            <a:normAutofit/>
          </a:bodyPr>
          <a:lstStyle>
            <a:lvl1pPr marL="0" indent="0" algn="l">
              <a:buNone/>
              <a:defRPr sz="1600" baseline="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a:t>
            </a:r>
          </a:p>
        </p:txBody>
      </p:sp>
      <p:sp>
        <p:nvSpPr>
          <p:cNvPr id="5" name="Footer Placeholder 4"/>
          <p:cNvSpPr>
            <a:spLocks noGrp="1"/>
          </p:cNvSpPr>
          <p:nvPr>
            <p:ph type="ftr" sz="quarter" idx="11"/>
          </p:nvPr>
        </p:nvSpPr>
        <p:spPr/>
        <p:txBody>
          <a:bodyPr/>
          <a:lstStyle/>
          <a:p>
            <a:endParaRPr lang="en-US" dirty="0"/>
          </a:p>
        </p:txBody>
      </p:sp>
      <p:pic>
        <p:nvPicPr>
          <p:cNvPr id="10" name="Picture 2"/>
          <p:cNvPicPr>
            <a:picLocks noChangeAspect="1" noChangeArrowheads="1"/>
          </p:cNvPicPr>
          <p:nvPr userDrawn="1"/>
        </p:nvPicPr>
        <p:blipFill rotWithShape="1">
          <a:blip r:embed="rId2" cstate="email">
            <a:extLst>
              <a:ext uri="{28A0092B-C50C-407E-A947-70E740481C1C}">
                <a14:useLocalDpi xmlns:a14="http://schemas.microsoft.com/office/drawing/2010/main" val="0"/>
              </a:ext>
            </a:extLst>
          </a:blip>
          <a:srcRect/>
          <a:stretch/>
        </p:blipFill>
        <p:spPr bwMode="auto">
          <a:xfrm>
            <a:off x="203200" y="1183341"/>
            <a:ext cx="7620000" cy="50292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7" name="Straight Connector 16"/>
          <p:cNvCxnSpPr/>
          <p:nvPr userDrawn="1"/>
        </p:nvCxnSpPr>
        <p:spPr>
          <a:xfrm>
            <a:off x="0" y="6348845"/>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7998304" y="136699"/>
            <a:ext cx="4092096" cy="701502"/>
          </a:xfrm>
          <a:prstGeom prst="rect">
            <a:avLst/>
          </a:prstGeom>
        </p:spPr>
      </p:pic>
      <p:sp>
        <p:nvSpPr>
          <p:cNvPr id="11" name="TextBox 10"/>
          <p:cNvSpPr txBox="1"/>
          <p:nvPr userDrawn="1"/>
        </p:nvSpPr>
        <p:spPr>
          <a:xfrm>
            <a:off x="7998304" y="1295401"/>
            <a:ext cx="4092096" cy="461665"/>
          </a:xfrm>
          <a:prstGeom prst="rect">
            <a:avLst/>
          </a:prstGeom>
          <a:noFill/>
        </p:spPr>
        <p:txBody>
          <a:bodyPr wrap="square" rtlCol="0">
            <a:spAutoFit/>
          </a:bodyPr>
          <a:lstStyle/>
          <a:p>
            <a:pPr algn="ctr"/>
            <a:endParaRPr lang="en-CA" sz="2400" dirty="0"/>
          </a:p>
        </p:txBody>
      </p:sp>
    </p:spTree>
    <p:extLst>
      <p:ext uri="{BB962C8B-B14F-4D97-AF65-F5344CB8AC3E}">
        <p14:creationId xmlns:p14="http://schemas.microsoft.com/office/powerpoint/2010/main" val="347765449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4EF0DC-E52E-4AB1-A59D-84B9F2BBBBD7}"/>
              </a:ext>
            </a:extLst>
          </p:cNvPr>
          <p:cNvSpPr>
            <a:spLocks noGrp="1"/>
          </p:cNvSpPr>
          <p:nvPr>
            <p:ph/>
          </p:nvPr>
        </p:nvSpPr>
        <p:spPr>
          <a:xfrm>
            <a:off x="304800" y="365125"/>
            <a:ext cx="11582400" cy="57610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 name="Footer Placeholder 2">
            <a:extLst>
              <a:ext uri="{FF2B5EF4-FFF2-40B4-BE49-F238E27FC236}">
                <a16:creationId xmlns:a16="http://schemas.microsoft.com/office/drawing/2014/main" id="{CBC0ED3A-F2A0-43A9-BAFC-B77303A83316}"/>
              </a:ext>
            </a:extLst>
          </p:cNvPr>
          <p:cNvSpPr>
            <a:spLocks noGrp="1"/>
          </p:cNvSpPr>
          <p:nvPr>
            <p:ph type="ftr" sz="quarter" idx="10"/>
          </p:nvPr>
        </p:nvSpPr>
        <p:spPr/>
        <p:txBody>
          <a:bodyPr/>
          <a:lstStyle/>
          <a:p>
            <a:r>
              <a:rPr lang="en-US"/>
              <a:t>IAF- Overall Planning System</a:t>
            </a:r>
          </a:p>
        </p:txBody>
      </p:sp>
      <p:sp>
        <p:nvSpPr>
          <p:cNvPr id="4" name="Slide Number Placeholder 3">
            <a:extLst>
              <a:ext uri="{FF2B5EF4-FFF2-40B4-BE49-F238E27FC236}">
                <a16:creationId xmlns:a16="http://schemas.microsoft.com/office/drawing/2014/main" id="{52CD80C7-111C-4ECA-83FE-5630E83F1E98}"/>
              </a:ext>
            </a:extLst>
          </p:cNvPr>
          <p:cNvSpPr>
            <a:spLocks noGrp="1"/>
          </p:cNvSpPr>
          <p:nvPr>
            <p:ph type="sldNum" sz="quarter" idx="11"/>
          </p:nvPr>
        </p:nvSpPr>
        <p:spPr/>
        <p:txBody>
          <a:bodyPr/>
          <a:lstStyle/>
          <a:p>
            <a:r>
              <a:rPr lang="en-US"/>
              <a:t>IAF-Operational Planning System</a:t>
            </a:r>
            <a:endParaRPr lang="en-US" dirty="0"/>
          </a:p>
        </p:txBody>
      </p:sp>
    </p:spTree>
    <p:extLst>
      <p:ext uri="{BB962C8B-B14F-4D97-AF65-F5344CB8AC3E}">
        <p14:creationId xmlns:p14="http://schemas.microsoft.com/office/powerpoint/2010/main" val="346444704"/>
      </p:ext>
    </p:extLst>
  </p:cSld>
  <p:clrMapOvr>
    <a:masterClrMapping/>
  </p:clrMapOvr>
  <p:transition spd="slow">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7" name="Title 6"/>
          <p:cNvSpPr>
            <a:spLocks noGrp="1"/>
          </p:cNvSpPr>
          <p:nvPr>
            <p:ph type="title" hasCustomPrompt="1"/>
          </p:nvPr>
        </p:nvSpPr>
        <p:spPr/>
        <p:txBody>
          <a:bodyPr/>
          <a:lstStyle>
            <a:lvl1pPr>
              <a:defRPr/>
            </a:lvl1pPr>
          </a:lstStyle>
          <a:p>
            <a:r>
              <a:rPr lang="en-US" dirty="0"/>
              <a:t>&lt;Title&gt;</a:t>
            </a:r>
          </a:p>
        </p:txBody>
      </p:sp>
      <p:sp>
        <p:nvSpPr>
          <p:cNvPr id="11" name="Content Placeholder 10"/>
          <p:cNvSpPr>
            <a:spLocks noGrp="1"/>
          </p:cNvSpPr>
          <p:nvPr>
            <p:ph sz="quarter" idx="10"/>
          </p:nvPr>
        </p:nvSpPr>
        <p:spPr>
          <a:xfrm>
            <a:off x="508000" y="1371600"/>
            <a:ext cx="1051560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3871499"/>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AC464-32B1-8DFA-0390-22DAD7EE1DD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767367B-92AB-90C7-46C6-2CA79B5384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3CB6D7FE-A6A5-CFEB-6D84-B77BA27C6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DA05AB3-E2FF-5B12-73B7-EE242BC8FC1D}"/>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6" name="Footer Placeholder 5">
            <a:extLst>
              <a:ext uri="{FF2B5EF4-FFF2-40B4-BE49-F238E27FC236}">
                <a16:creationId xmlns:a16="http://schemas.microsoft.com/office/drawing/2014/main" id="{F35DE94C-CEB6-ABE2-B692-26E2513D893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A94B05A-32E8-9BF8-8D49-DFB90022C1F3}"/>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1027423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F0208-47F0-7972-ACF6-5A1CC08F38F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60A7EDC-A3F4-B4C7-ACD6-63A67F9195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BD2E71-7C6B-DCF4-511B-B97C5277CC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1E3A7FF-9A5A-EF7D-A607-590A7536A3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632839-853D-7E95-2CCA-92EA6048B5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A5D0D18-2EFB-A2E6-FC23-B503484B426A}"/>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8" name="Footer Placeholder 7">
            <a:extLst>
              <a:ext uri="{FF2B5EF4-FFF2-40B4-BE49-F238E27FC236}">
                <a16:creationId xmlns:a16="http://schemas.microsoft.com/office/drawing/2014/main" id="{4AD8F49F-0D4F-2647-2897-82A6CE5FEEB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2253135-E24A-5F9C-AB3E-24AA13247103}"/>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2810593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0998A-CE46-915D-EE98-92AE678E3B8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94B99F1-06DD-281F-1A0B-9F3E3F54FAE1}"/>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4" name="Footer Placeholder 3">
            <a:extLst>
              <a:ext uri="{FF2B5EF4-FFF2-40B4-BE49-F238E27FC236}">
                <a16:creationId xmlns:a16="http://schemas.microsoft.com/office/drawing/2014/main" id="{B24E0E75-0DE5-3641-F9D2-B2208F16DA1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EA7364C-9AA6-6CAD-8CCF-34D2DEF7A250}"/>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1880190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1BA4F8-B78F-8B0C-00AA-A726687676A5}"/>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3" name="Footer Placeholder 2">
            <a:extLst>
              <a:ext uri="{FF2B5EF4-FFF2-40B4-BE49-F238E27FC236}">
                <a16:creationId xmlns:a16="http://schemas.microsoft.com/office/drawing/2014/main" id="{2D42C95E-F21B-9E75-EEC5-169D4CF5EDC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2F51424-2364-3B86-88D4-4A9F087B6C15}"/>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2802527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E81D1-DB35-E748-021E-C3287CC757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B8F6449-3F99-7A84-537E-7E39039F00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ACD3259-3772-7973-83F9-AD3F6B0868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81B2B1-CCEB-8BD8-E576-616C1C4B2AC4}"/>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6" name="Footer Placeholder 5">
            <a:extLst>
              <a:ext uri="{FF2B5EF4-FFF2-40B4-BE49-F238E27FC236}">
                <a16:creationId xmlns:a16="http://schemas.microsoft.com/office/drawing/2014/main" id="{C18A106F-F755-7936-4060-B84A5DC4354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AACE9EC-2887-492A-A3F1-5AFA6C8196B9}"/>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3823246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38966-7328-90E4-0D3A-E5DACA7F3B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3639B82-D3C9-A015-A1F6-ACD49DCABA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38B5CCE-0DB5-D78E-716B-DD45220A9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64F254-27D5-F95C-A1F9-D078614D0C54}"/>
              </a:ext>
            </a:extLst>
          </p:cNvPr>
          <p:cNvSpPr>
            <a:spLocks noGrp="1"/>
          </p:cNvSpPr>
          <p:nvPr>
            <p:ph type="dt" sz="half" idx="10"/>
          </p:nvPr>
        </p:nvSpPr>
        <p:spPr/>
        <p:txBody>
          <a:bodyPr/>
          <a:lstStyle/>
          <a:p>
            <a:fld id="{174120BC-B586-4FB9-9B70-7E60C9309D7D}" type="datetimeFigureOut">
              <a:rPr lang="en-GB" smtClean="0"/>
              <a:t>10/12/2025</a:t>
            </a:fld>
            <a:endParaRPr lang="en-GB"/>
          </a:p>
        </p:txBody>
      </p:sp>
      <p:sp>
        <p:nvSpPr>
          <p:cNvPr id="6" name="Footer Placeholder 5">
            <a:extLst>
              <a:ext uri="{FF2B5EF4-FFF2-40B4-BE49-F238E27FC236}">
                <a16:creationId xmlns:a16="http://schemas.microsoft.com/office/drawing/2014/main" id="{96EBE616-31C3-B207-9346-AB5078B78A2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A757E8E-296A-0436-11A3-2CD8900359E7}"/>
              </a:ext>
            </a:extLst>
          </p:cNvPr>
          <p:cNvSpPr>
            <a:spLocks noGrp="1"/>
          </p:cNvSpPr>
          <p:nvPr>
            <p:ph type="sldNum" sz="quarter" idx="12"/>
          </p:nvPr>
        </p:nvSpPr>
        <p:spPr/>
        <p:txBody>
          <a:bodyPr/>
          <a:lstStyle/>
          <a:p>
            <a:fld id="{48D55D73-4877-4611-AE78-FE88AE02E447}" type="slidenum">
              <a:rPr lang="en-GB" smtClean="0"/>
              <a:t>‹#›</a:t>
            </a:fld>
            <a:endParaRPr lang="en-GB"/>
          </a:p>
        </p:txBody>
      </p:sp>
    </p:spTree>
    <p:extLst>
      <p:ext uri="{BB962C8B-B14F-4D97-AF65-F5344CB8AC3E}">
        <p14:creationId xmlns:p14="http://schemas.microsoft.com/office/powerpoint/2010/main" val="637658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6" Type="http://schemas.openxmlformats.org/officeDocument/2006/relationships/image" Target="../media/image2.jpe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theme" Target="../theme/theme3.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3D901C-8994-83A3-13BD-4893262F4E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75282EF-788A-85E7-FB4C-1AE5CC88FD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6BC874E-0987-2BD7-84AD-359390B1D5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4120BC-B586-4FB9-9B70-7E60C9309D7D}" type="datetimeFigureOut">
              <a:rPr lang="en-GB" smtClean="0"/>
              <a:t>10/12/2025</a:t>
            </a:fld>
            <a:endParaRPr lang="en-GB"/>
          </a:p>
        </p:txBody>
      </p:sp>
      <p:sp>
        <p:nvSpPr>
          <p:cNvPr id="5" name="Footer Placeholder 4">
            <a:extLst>
              <a:ext uri="{FF2B5EF4-FFF2-40B4-BE49-F238E27FC236}">
                <a16:creationId xmlns:a16="http://schemas.microsoft.com/office/drawing/2014/main" id="{8168DE52-C3A5-631E-DF6D-5ADDD07B24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E12045E7-3134-7EEC-1F74-2A5A8E7D3B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D55D73-4877-4611-AE78-FE88AE02E447}" type="slidenum">
              <a:rPr lang="en-GB" smtClean="0"/>
              <a:t>‹#›</a:t>
            </a:fld>
            <a:endParaRPr lang="en-GB"/>
          </a:p>
        </p:txBody>
      </p:sp>
    </p:spTree>
    <p:extLst>
      <p:ext uri="{BB962C8B-B14F-4D97-AF65-F5344CB8AC3E}">
        <p14:creationId xmlns:p14="http://schemas.microsoft.com/office/powerpoint/2010/main" val="2531096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CBF9FD"/>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21DC7A-F643-0BAB-29FB-4B3AB54841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41DF3D1-8AF5-DE09-2BBB-110C762374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58C462A-523B-AD3C-6669-F3F5C13394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BB9E3F-605D-4A01-A272-F9F7C12C03AD}" type="datetimeFigureOut">
              <a:rPr lang="en-GB" smtClean="0"/>
              <a:t>10/12/2025</a:t>
            </a:fld>
            <a:endParaRPr lang="en-GB"/>
          </a:p>
        </p:txBody>
      </p:sp>
      <p:sp>
        <p:nvSpPr>
          <p:cNvPr id="5" name="Footer Placeholder 4">
            <a:extLst>
              <a:ext uri="{FF2B5EF4-FFF2-40B4-BE49-F238E27FC236}">
                <a16:creationId xmlns:a16="http://schemas.microsoft.com/office/drawing/2014/main" id="{5F049C9F-C1A7-5E31-17C0-6E431B334B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BFDA255-9834-3890-56DF-0FCB7DB31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1E93BC-0583-4F13-9EFE-A882EE2EBD69}" type="slidenum">
              <a:rPr lang="en-GB" smtClean="0"/>
              <a:t>‹#›</a:t>
            </a:fld>
            <a:endParaRPr lang="en-GB"/>
          </a:p>
        </p:txBody>
      </p:sp>
      <p:pic>
        <p:nvPicPr>
          <p:cNvPr id="8" name="Picture 7">
            <a:extLst>
              <a:ext uri="{FF2B5EF4-FFF2-40B4-BE49-F238E27FC236}">
                <a16:creationId xmlns:a16="http://schemas.microsoft.com/office/drawing/2014/main" id="{1C57053D-AA88-4C04-5843-76F3F58C1C6C}"/>
              </a:ext>
            </a:extLst>
          </p:cNvPr>
          <p:cNvPicPr>
            <a:picLocks noChangeAspect="1"/>
          </p:cNvPicPr>
          <p:nvPr userDrawn="1"/>
        </p:nvPicPr>
        <p:blipFill>
          <a:blip r:embed="rId13">
            <a:alphaModFix amt="63000"/>
          </a:blip>
          <a:stretch>
            <a:fillRect/>
          </a:stretch>
        </p:blipFill>
        <p:spPr>
          <a:xfrm>
            <a:off x="9908249" y="6243574"/>
            <a:ext cx="2152811" cy="477902"/>
          </a:xfrm>
          <a:prstGeom prst="rect">
            <a:avLst/>
          </a:prstGeom>
        </p:spPr>
      </p:pic>
    </p:spTree>
    <p:extLst>
      <p:ext uri="{BB962C8B-B14F-4D97-AF65-F5344CB8AC3E}">
        <p14:creationId xmlns:p14="http://schemas.microsoft.com/office/powerpoint/2010/main" val="3773959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143002"/>
            <a:ext cx="11582400" cy="498316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IAF- Overall Planning System</a:t>
            </a:r>
          </a:p>
        </p:txBody>
      </p:sp>
      <p:sp>
        <p:nvSpPr>
          <p:cNvPr id="6" name="Slide Number Placeholder 5"/>
          <p:cNvSpPr>
            <a:spLocks noGrp="1"/>
          </p:cNvSpPr>
          <p:nvPr>
            <p:ph type="sldNum" sz="quarter" idx="4"/>
          </p:nvPr>
        </p:nvSpPr>
        <p:spPr>
          <a:xfrm>
            <a:off x="8128000" y="6356351"/>
            <a:ext cx="3759200" cy="365125"/>
          </a:xfrm>
          <a:prstGeom prst="rect">
            <a:avLst/>
          </a:prstGeom>
        </p:spPr>
        <p:txBody>
          <a:bodyPr vert="horz" lIns="91440" tIns="45720" rIns="91440" bIns="45720" rtlCol="0" anchor="ctr"/>
          <a:lstStyle>
            <a:lvl1pPr algn="r">
              <a:defRPr sz="1400">
                <a:solidFill>
                  <a:schemeClr val="accent1"/>
                </a:solidFill>
                <a:latin typeface="Arial" panose="020B0604020202020204" pitchFamily="34" charset="0"/>
                <a:cs typeface="Arial" panose="020B0604020202020204" pitchFamily="34" charset="0"/>
              </a:defRPr>
            </a:lvl1pPr>
          </a:lstStyle>
          <a:p>
            <a:r>
              <a:rPr lang="en-US" dirty="0"/>
              <a:t>IAF-Operational Planning System</a:t>
            </a:r>
          </a:p>
        </p:txBody>
      </p:sp>
      <p:cxnSp>
        <p:nvCxnSpPr>
          <p:cNvPr id="9" name="Straight Connector 8"/>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422400" y="6324600"/>
            <a:ext cx="107696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0" y="990600"/>
            <a:ext cx="12192000"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6324600"/>
            <a:ext cx="1219200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userDrawn="1"/>
        </p:nvSpPr>
        <p:spPr>
          <a:xfrm>
            <a:off x="101600" y="6400801"/>
            <a:ext cx="4267200" cy="307777"/>
          </a:xfrm>
          <a:prstGeom prst="rect">
            <a:avLst/>
          </a:prstGeom>
          <a:noFill/>
        </p:spPr>
        <p:txBody>
          <a:bodyPr wrap="square" rtlCol="0">
            <a:spAutoFit/>
          </a:bodyPr>
          <a:lstStyle/>
          <a:p>
            <a:r>
              <a:rPr lang="en-US" sz="1400" i="1" dirty="0">
                <a:solidFill>
                  <a:schemeClr val="bg1">
                    <a:lumMod val="50000"/>
                  </a:schemeClr>
                </a:solidFill>
                <a:latin typeface="Arial" pitchFamily="34" charset="0"/>
                <a:cs typeface="Arial" pitchFamily="34" charset="0"/>
              </a:rPr>
              <a:t>NEW PATHS, NEW APPROACHES</a:t>
            </a:r>
          </a:p>
        </p:txBody>
      </p:sp>
      <p:pic>
        <p:nvPicPr>
          <p:cNvPr id="12" name="Picture 11"/>
          <p:cNvPicPr>
            <a:picLocks noChangeAspect="1"/>
          </p:cNvPicPr>
          <p:nvPr userDrawn="1"/>
        </p:nvPicPr>
        <p:blipFill>
          <a:blip r:embed="rId16" cstate="email">
            <a:extLst>
              <a:ext uri="{28A0092B-C50C-407E-A947-70E740481C1C}">
                <a14:useLocalDpi xmlns:a14="http://schemas.microsoft.com/office/drawing/2010/main" val="0"/>
              </a:ext>
            </a:extLst>
          </a:blip>
          <a:stretch>
            <a:fillRect/>
          </a:stretch>
        </p:blipFill>
        <p:spPr>
          <a:xfrm>
            <a:off x="7998304" y="136698"/>
            <a:ext cx="4092096" cy="701502"/>
          </a:xfrm>
          <a:prstGeom prst="rect">
            <a:avLst/>
          </a:prstGeom>
        </p:spPr>
      </p:pic>
    </p:spTree>
    <p:extLst>
      <p:ext uri="{BB962C8B-B14F-4D97-AF65-F5344CB8AC3E}">
        <p14:creationId xmlns:p14="http://schemas.microsoft.com/office/powerpoint/2010/main" val="18915215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transition spd="slow">
    <p:fade/>
  </p:transition>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Ø"/>
        <a:defRPr sz="2200" kern="1200">
          <a:solidFill>
            <a:schemeClr val="tx2"/>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2">
              <a:lumMod val="60000"/>
              <a:lumOff val="4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iho-ohi/S-128-Product-Specification-Development/issues/40"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iho-ohi/98-interoperability/issues/73"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BA32F61-AA59-977B-547C-896EDDAE7D36}"/>
              </a:ext>
            </a:extLst>
          </p:cNvPr>
          <p:cNvPicPr>
            <a:picLocks noChangeAspect="1"/>
          </p:cNvPicPr>
          <p:nvPr/>
        </p:nvPicPr>
        <p:blipFill>
          <a:blip r:embed="rId2"/>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2C0B4926-BBD3-B7D3-2836-4A34B65C93FA}"/>
              </a:ext>
            </a:extLst>
          </p:cNvPr>
          <p:cNvSpPr txBox="1"/>
          <p:nvPr/>
        </p:nvSpPr>
        <p:spPr>
          <a:xfrm>
            <a:off x="3293533" y="3227400"/>
            <a:ext cx="7137400" cy="707886"/>
          </a:xfrm>
          <a:prstGeom prst="rect">
            <a:avLst/>
          </a:prstGeom>
          <a:noFill/>
        </p:spPr>
        <p:txBody>
          <a:bodyPr wrap="square">
            <a:spAutoFit/>
          </a:bodyPr>
          <a:lstStyle/>
          <a:p>
            <a:pPr algn="r"/>
            <a:r>
              <a:rPr lang="en-US" sz="4000" b="1" dirty="0">
                <a:solidFill>
                  <a:schemeClr val="bg2"/>
                </a:solidFill>
              </a:rPr>
              <a:t>S-98 Meeting 11</a:t>
            </a:r>
            <a:r>
              <a:rPr lang="en-US" sz="4000" b="1" baseline="30000" dirty="0">
                <a:solidFill>
                  <a:schemeClr val="bg2"/>
                </a:solidFill>
              </a:rPr>
              <a:t>th</a:t>
            </a:r>
            <a:r>
              <a:rPr lang="en-US" sz="4000" b="1" dirty="0">
                <a:solidFill>
                  <a:schemeClr val="bg2"/>
                </a:solidFill>
              </a:rPr>
              <a:t> December</a:t>
            </a:r>
            <a:endParaRPr lang="en-GB" sz="4000" b="1" dirty="0">
              <a:solidFill>
                <a:schemeClr val="bg2"/>
              </a:solidFill>
            </a:endParaRPr>
          </a:p>
        </p:txBody>
      </p:sp>
    </p:spTree>
    <p:extLst>
      <p:ext uri="{BB962C8B-B14F-4D97-AF65-F5344CB8AC3E}">
        <p14:creationId xmlns:p14="http://schemas.microsoft.com/office/powerpoint/2010/main" val="1856217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973DCF41-E5FD-3BAF-001E-045A76FC2605}"/>
              </a:ext>
            </a:extLst>
          </p:cNvPr>
          <p:cNvPicPr>
            <a:picLocks noChangeAspect="1"/>
          </p:cNvPicPr>
          <p:nvPr/>
        </p:nvPicPr>
        <p:blipFill>
          <a:blip r:embed="rId2"/>
          <a:srcRect l="27647" t="15095" r="5715" b="24969"/>
          <a:stretch>
            <a:fillRect/>
          </a:stretch>
        </p:blipFill>
        <p:spPr>
          <a:xfrm>
            <a:off x="3165894" y="60384"/>
            <a:ext cx="8954220" cy="6685363"/>
          </a:xfrm>
          <a:prstGeom prst="rect">
            <a:avLst/>
          </a:prstGeom>
        </p:spPr>
      </p:pic>
    </p:spTree>
    <p:extLst>
      <p:ext uri="{BB962C8B-B14F-4D97-AF65-F5344CB8AC3E}">
        <p14:creationId xmlns:p14="http://schemas.microsoft.com/office/powerpoint/2010/main" val="2451966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2DDC5-966F-2BD2-ECB1-7722B2BAFA1D}"/>
              </a:ext>
            </a:extLst>
          </p:cNvPr>
          <p:cNvSpPr>
            <a:spLocks noGrp="1"/>
          </p:cNvSpPr>
          <p:nvPr>
            <p:ph type="title"/>
          </p:nvPr>
        </p:nvSpPr>
        <p:spPr/>
        <p:txBody>
          <a:bodyPr/>
          <a:lstStyle/>
          <a:p>
            <a:r>
              <a:rPr lang="en-US" dirty="0"/>
              <a:t>S-124 / S-98</a:t>
            </a:r>
            <a:endParaRPr lang="en-GB" dirty="0"/>
          </a:p>
        </p:txBody>
      </p:sp>
      <p:sp>
        <p:nvSpPr>
          <p:cNvPr id="3" name="Content Placeholder 2">
            <a:extLst>
              <a:ext uri="{FF2B5EF4-FFF2-40B4-BE49-F238E27FC236}">
                <a16:creationId xmlns:a16="http://schemas.microsoft.com/office/drawing/2014/main" id="{47577645-B370-FA9F-DEA5-D96801956760}"/>
              </a:ext>
            </a:extLst>
          </p:cNvPr>
          <p:cNvSpPr>
            <a:spLocks noGrp="1"/>
          </p:cNvSpPr>
          <p:nvPr>
            <p:ph idx="1"/>
          </p:nvPr>
        </p:nvSpPr>
        <p:spPr>
          <a:xfrm>
            <a:off x="838200" y="1557068"/>
            <a:ext cx="10515600" cy="4619895"/>
          </a:xfrm>
        </p:spPr>
        <p:txBody>
          <a:bodyPr/>
          <a:lstStyle/>
          <a:p>
            <a:pPr>
              <a:lnSpc>
                <a:spcPct val="100000"/>
              </a:lnSpc>
            </a:pPr>
            <a:r>
              <a:rPr lang="en-US" dirty="0"/>
              <a:t>2 VTCs on S-124 have been held. </a:t>
            </a:r>
          </a:p>
          <a:p>
            <a:pPr>
              <a:lnSpc>
                <a:spcPct val="100000"/>
              </a:lnSpc>
            </a:pPr>
            <a:r>
              <a:rPr lang="en-US" dirty="0"/>
              <a:t>Latest revision of words included in </a:t>
            </a:r>
            <a:r>
              <a:rPr lang="en-US" dirty="0" err="1"/>
              <a:t>Github</a:t>
            </a:r>
            <a:r>
              <a:rPr lang="en-US" dirty="0"/>
              <a:t> folder. Will be added to the S-98 2.5.0.</a:t>
            </a:r>
          </a:p>
          <a:p>
            <a:pPr>
              <a:lnSpc>
                <a:spcPct val="100000"/>
              </a:lnSpc>
            </a:pPr>
            <a:r>
              <a:rPr lang="en-US" dirty="0"/>
              <a:t>Next meeting on S-124 PT is 7</a:t>
            </a:r>
            <a:r>
              <a:rPr lang="en-US" baseline="30000" dirty="0"/>
              <a:t>th</a:t>
            </a:r>
            <a:r>
              <a:rPr lang="en-US" dirty="0"/>
              <a:t> Jan. There is time to get outputs from there into the draft, ready for S-98PT to review.</a:t>
            </a:r>
          </a:p>
          <a:p>
            <a:pPr>
              <a:lnSpc>
                <a:spcPct val="100000"/>
              </a:lnSpc>
            </a:pPr>
            <a:r>
              <a:rPr lang="en-GB" dirty="0"/>
              <a:t>Should there be an “alert” for new NWs as they are added to the system and they are on the current route [received from AU]. Comment for discussion</a:t>
            </a:r>
          </a:p>
        </p:txBody>
      </p:sp>
    </p:spTree>
    <p:extLst>
      <p:ext uri="{BB962C8B-B14F-4D97-AF65-F5344CB8AC3E}">
        <p14:creationId xmlns:p14="http://schemas.microsoft.com/office/powerpoint/2010/main" val="313972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51B0-C5C1-E21B-F7D2-74AB3A7673FB}"/>
              </a:ext>
            </a:extLst>
          </p:cNvPr>
          <p:cNvSpPr>
            <a:spLocks noGrp="1"/>
          </p:cNvSpPr>
          <p:nvPr>
            <p:ph type="title"/>
          </p:nvPr>
        </p:nvSpPr>
        <p:spPr>
          <a:xfrm>
            <a:off x="838200" y="365125"/>
            <a:ext cx="6106064" cy="1325563"/>
          </a:xfrm>
        </p:spPr>
        <p:txBody>
          <a:bodyPr/>
          <a:lstStyle/>
          <a:p>
            <a:r>
              <a:rPr lang="en-US" dirty="0"/>
              <a:t>S-124 / S-128</a:t>
            </a:r>
            <a:endParaRPr lang="en-GB" dirty="0"/>
          </a:p>
        </p:txBody>
      </p:sp>
      <p:sp>
        <p:nvSpPr>
          <p:cNvPr id="3" name="Content Placeholder 2">
            <a:extLst>
              <a:ext uri="{FF2B5EF4-FFF2-40B4-BE49-F238E27FC236}">
                <a16:creationId xmlns:a16="http://schemas.microsoft.com/office/drawing/2014/main" id="{DA25C69B-F69E-5D1F-2A9B-FC5BD1750EAF}"/>
              </a:ext>
            </a:extLst>
          </p:cNvPr>
          <p:cNvSpPr>
            <a:spLocks noGrp="1"/>
          </p:cNvSpPr>
          <p:nvPr>
            <p:ph idx="1"/>
          </p:nvPr>
        </p:nvSpPr>
        <p:spPr>
          <a:xfrm>
            <a:off x="838200" y="1825625"/>
            <a:ext cx="4812102" cy="4351338"/>
          </a:xfrm>
        </p:spPr>
        <p:txBody>
          <a:bodyPr/>
          <a:lstStyle/>
          <a:p>
            <a:r>
              <a:rPr lang="en-US" dirty="0"/>
              <a:t>Received from WWNWS via AU/AMSA</a:t>
            </a:r>
          </a:p>
          <a:p>
            <a:r>
              <a:rPr lang="en-US" dirty="0"/>
              <a:t>S-98PT is requested to help explain how the use cases/scenarios are handled.</a:t>
            </a:r>
          </a:p>
          <a:p>
            <a:endParaRPr lang="en-GB" dirty="0"/>
          </a:p>
        </p:txBody>
      </p:sp>
      <p:pic>
        <p:nvPicPr>
          <p:cNvPr id="5" name="Picture 4" descr="A screenshot of a computer&#10;&#10;AI-generated content may be incorrect.">
            <a:extLst>
              <a:ext uri="{FF2B5EF4-FFF2-40B4-BE49-F238E27FC236}">
                <a16:creationId xmlns:a16="http://schemas.microsoft.com/office/drawing/2014/main" id="{269FDAE7-32F1-DC73-AB0F-963437E8209F}"/>
              </a:ext>
            </a:extLst>
          </p:cNvPr>
          <p:cNvPicPr>
            <a:picLocks noChangeAspect="1"/>
          </p:cNvPicPr>
          <p:nvPr/>
        </p:nvPicPr>
        <p:blipFill>
          <a:blip r:embed="rId2"/>
          <a:srcRect l="20766" t="18942" r="52454" b="17217"/>
          <a:stretch>
            <a:fillRect/>
          </a:stretch>
        </p:blipFill>
        <p:spPr>
          <a:xfrm>
            <a:off x="7071043" y="34506"/>
            <a:ext cx="4954180" cy="6458369"/>
          </a:xfrm>
          <a:prstGeom prst="rect">
            <a:avLst/>
          </a:prstGeom>
        </p:spPr>
      </p:pic>
    </p:spTree>
    <p:extLst>
      <p:ext uri="{BB962C8B-B14F-4D97-AF65-F5344CB8AC3E}">
        <p14:creationId xmlns:p14="http://schemas.microsoft.com/office/powerpoint/2010/main" val="840633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FD6C-097D-BC59-CEB3-BB3D9849C60B}"/>
              </a:ext>
            </a:extLst>
          </p:cNvPr>
          <p:cNvSpPr>
            <a:spLocks noGrp="1"/>
          </p:cNvSpPr>
          <p:nvPr>
            <p:ph type="title"/>
          </p:nvPr>
        </p:nvSpPr>
        <p:spPr>
          <a:xfrm>
            <a:off x="127000" y="219075"/>
            <a:ext cx="11849100" cy="1325563"/>
          </a:xfrm>
        </p:spPr>
        <p:txBody>
          <a:bodyPr>
            <a:normAutofit/>
          </a:bodyPr>
          <a:lstStyle/>
          <a:p>
            <a:r>
              <a:rPr lang="en-GB" sz="4000" dirty="0"/>
              <a:t>Input on S-128 for S-124 completeness checks.</a:t>
            </a:r>
          </a:p>
        </p:txBody>
      </p:sp>
      <p:sp>
        <p:nvSpPr>
          <p:cNvPr id="3" name="Content Placeholder 2">
            <a:extLst>
              <a:ext uri="{FF2B5EF4-FFF2-40B4-BE49-F238E27FC236}">
                <a16:creationId xmlns:a16="http://schemas.microsoft.com/office/drawing/2014/main" id="{2DF9957A-F08C-7E49-B361-5222EBE8F53F}"/>
              </a:ext>
            </a:extLst>
          </p:cNvPr>
          <p:cNvSpPr>
            <a:spLocks noGrp="1"/>
          </p:cNvSpPr>
          <p:nvPr>
            <p:ph idx="1"/>
          </p:nvPr>
        </p:nvSpPr>
        <p:spPr>
          <a:xfrm>
            <a:off x="838200" y="1320800"/>
            <a:ext cx="10515600" cy="5384799"/>
          </a:xfrm>
        </p:spPr>
        <p:txBody>
          <a:bodyPr>
            <a:normAutofit fontScale="70000" lnSpcReduction="20000"/>
          </a:bodyPr>
          <a:lstStyle/>
          <a:p>
            <a:pPr>
              <a:lnSpc>
                <a:spcPct val="120000"/>
              </a:lnSpc>
            </a:pPr>
            <a:r>
              <a:rPr lang="en-US" dirty="0"/>
              <a:t>There are two options for ECDIS to perform completeness checks for S-124:</a:t>
            </a:r>
          </a:p>
          <a:p>
            <a:pPr lvl="1">
              <a:lnSpc>
                <a:spcPct val="120000"/>
              </a:lnSpc>
            </a:pPr>
            <a:r>
              <a:rPr lang="en-US" dirty="0"/>
              <a:t>Using S-128</a:t>
            </a:r>
          </a:p>
          <a:p>
            <a:pPr lvl="1">
              <a:lnSpc>
                <a:spcPct val="120000"/>
              </a:lnSpc>
            </a:pPr>
            <a:r>
              <a:rPr lang="en-US" dirty="0"/>
              <a:t>Using the S-124 In-Force Bulletin (IFB)</a:t>
            </a:r>
          </a:p>
          <a:p>
            <a:pPr>
              <a:lnSpc>
                <a:spcPct val="120000"/>
              </a:lnSpc>
            </a:pPr>
            <a:r>
              <a:rPr lang="en-US" dirty="0"/>
              <a:t>There is currently no requirement for an S-124 data producer to generate either of these.</a:t>
            </a:r>
          </a:p>
          <a:p>
            <a:pPr>
              <a:lnSpc>
                <a:spcPct val="120000"/>
              </a:lnSpc>
            </a:pPr>
            <a:r>
              <a:rPr lang="en-US" dirty="0"/>
              <a:t>SECOM could be used as an option, but cannot be required in S-98 since it is not mandatory.</a:t>
            </a:r>
          </a:p>
          <a:p>
            <a:pPr>
              <a:lnSpc>
                <a:spcPct val="120000"/>
              </a:lnSpc>
            </a:pPr>
            <a:r>
              <a:rPr lang="en-US" dirty="0"/>
              <a:t>From a data producer's perspective, supporting completeness checking would mean either:</a:t>
            </a:r>
          </a:p>
          <a:p>
            <a:pPr lvl="1">
              <a:lnSpc>
                <a:spcPct val="120000"/>
              </a:lnSpc>
            </a:pPr>
            <a:r>
              <a:rPr lang="en-US" dirty="0"/>
              <a:t>Producing S-128 (or incremental S-128 updates) for every new S-124 dataset, or</a:t>
            </a:r>
          </a:p>
          <a:p>
            <a:pPr lvl="1">
              <a:lnSpc>
                <a:spcPct val="120000"/>
              </a:lnSpc>
            </a:pPr>
            <a:r>
              <a:rPr lang="en-US" dirty="0"/>
              <a:t>Doing the same with S-124 IFBs.</a:t>
            </a:r>
          </a:p>
          <a:p>
            <a:pPr>
              <a:lnSpc>
                <a:spcPct val="120000"/>
              </a:lnSpc>
            </a:pPr>
            <a:r>
              <a:rPr lang="en-US" dirty="0"/>
              <a:t>The latter seems impractical, as IFBs already exist under S-53 and are typically issued periodically rather than after each new dataset publication.</a:t>
            </a:r>
          </a:p>
          <a:p>
            <a:pPr>
              <a:lnSpc>
                <a:spcPct val="120000"/>
              </a:lnSpc>
            </a:pPr>
            <a:r>
              <a:rPr lang="en-US" dirty="0"/>
              <a:t>Two possible alternatives:</a:t>
            </a:r>
          </a:p>
          <a:p>
            <a:pPr lvl="1">
              <a:lnSpc>
                <a:spcPct val="120000"/>
              </a:lnSpc>
            </a:pPr>
            <a:r>
              <a:rPr lang="en-US" dirty="0"/>
              <a:t>Use the </a:t>
            </a:r>
            <a:r>
              <a:rPr lang="en-US" b="1" dirty="0"/>
              <a:t>S100Service</a:t>
            </a:r>
            <a:r>
              <a:rPr lang="en-US" dirty="0"/>
              <a:t> feature in S-128 to indicate that a dataset has been released by a “dynamic” service, rather than leaving its status as “Unknown” (see </a:t>
            </a:r>
            <a:r>
              <a:rPr lang="en-US" dirty="0">
                <a:hlinkClick r:id="rId2" tooltip="https://github.com/iho-ohi/S-128-Product-Specification-Development/issues/40"/>
              </a:rPr>
              <a:t>GitHub issue #40</a:t>
            </a:r>
            <a:r>
              <a:rPr lang="en-US" dirty="0"/>
              <a:t> (S-128)).</a:t>
            </a:r>
          </a:p>
          <a:p>
            <a:pPr lvl="1">
              <a:lnSpc>
                <a:spcPct val="120000"/>
              </a:lnSpc>
            </a:pPr>
            <a:r>
              <a:rPr lang="en-US" dirty="0"/>
              <a:t>Add an optional requirement stating that SECOM may be used for completeness checking if implemented.</a:t>
            </a:r>
          </a:p>
          <a:p>
            <a:pPr>
              <a:lnSpc>
                <a:spcPct val="120000"/>
              </a:lnSpc>
            </a:pPr>
            <a:endParaRPr lang="en-GB" dirty="0"/>
          </a:p>
        </p:txBody>
      </p:sp>
    </p:spTree>
    <p:extLst>
      <p:ext uri="{BB962C8B-B14F-4D97-AF65-F5344CB8AC3E}">
        <p14:creationId xmlns:p14="http://schemas.microsoft.com/office/powerpoint/2010/main" val="4159055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B7492D-5786-1407-43A0-1A60518ABE26}"/>
              </a:ext>
            </a:extLst>
          </p:cNvPr>
          <p:cNvSpPr>
            <a:spLocks noGrp="1"/>
          </p:cNvSpPr>
          <p:nvPr>
            <p:ph idx="1"/>
          </p:nvPr>
        </p:nvSpPr>
        <p:spPr>
          <a:xfrm>
            <a:off x="5458245" y="2795498"/>
            <a:ext cx="6497128" cy="3840252"/>
          </a:xfrm>
        </p:spPr>
        <p:txBody>
          <a:bodyPr>
            <a:normAutofit fontScale="40000" lnSpcReduction="20000"/>
          </a:bodyPr>
          <a:lstStyle/>
          <a:p>
            <a:pPr marL="0" indent="0" algn="just">
              <a:lnSpc>
                <a:spcPct val="120000"/>
              </a:lnSpc>
              <a:buNone/>
            </a:pPr>
            <a:r>
              <a:rPr lang="en-US" b="1" u="sng" dirty="0"/>
              <a:t>Completeness and Up-to-datedness</a:t>
            </a:r>
            <a:endParaRPr lang="en-US" dirty="0"/>
          </a:p>
          <a:p>
            <a:pPr marL="0" indent="0" algn="just">
              <a:lnSpc>
                <a:spcPct val="120000"/>
              </a:lnSpc>
              <a:buNone/>
            </a:pPr>
            <a:r>
              <a:rPr lang="en-US" dirty="0"/>
              <a:t>Update status reports report whether the data which is installed in the system database are all up to date with reference to the one or more S-128 datasets, which together represent the status of a service provider’s entire service.</a:t>
            </a:r>
          </a:p>
          <a:p>
            <a:pPr marL="0" indent="0" algn="just">
              <a:lnSpc>
                <a:spcPct val="120000"/>
              </a:lnSpc>
              <a:buNone/>
            </a:pPr>
            <a:r>
              <a:rPr lang="en-US" dirty="0"/>
              <a:t>Update status reports may also show whether there are any items contained in the combined S-128 service which are not installed in the system database. This represents a “Completeness” status on a product by product basis.</a:t>
            </a:r>
          </a:p>
          <a:p>
            <a:pPr marL="0" indent="0" algn="just">
              <a:lnSpc>
                <a:spcPct val="120000"/>
              </a:lnSpc>
              <a:buNone/>
            </a:pPr>
            <a:r>
              <a:rPr lang="en-US" dirty="0"/>
              <a:t>Completeness reports must be able to be restricted to individual products.</a:t>
            </a:r>
          </a:p>
          <a:p>
            <a:pPr marL="0" indent="0" algn="just">
              <a:lnSpc>
                <a:spcPct val="120000"/>
              </a:lnSpc>
              <a:buNone/>
            </a:pPr>
            <a:r>
              <a:rPr lang="en-US" dirty="0"/>
              <a:t>In the case of S-124, completeness reports may be referenced either to the relevant S-128 datasets or to an S-124 in-force bulletin dataset. </a:t>
            </a:r>
            <a:r>
              <a:rPr lang="en-US" b="1" dirty="0">
                <a:solidFill>
                  <a:schemeClr val="accent5">
                    <a:lumMod val="75000"/>
                  </a:schemeClr>
                </a:solidFill>
              </a:rPr>
              <a:t>The ECDIS must therefore be able to perform completeness checks using either S-128 or an S-124 in-force bulletin dataset, depending on which is provided.</a:t>
            </a:r>
          </a:p>
          <a:p>
            <a:pPr marL="0" indent="0" algn="just">
              <a:lnSpc>
                <a:spcPct val="120000"/>
              </a:lnSpc>
              <a:buNone/>
            </a:pPr>
            <a:r>
              <a:rPr lang="en-US" b="1" dirty="0">
                <a:solidFill>
                  <a:schemeClr val="accent4">
                    <a:lumMod val="75000"/>
                  </a:schemeClr>
                </a:solidFill>
              </a:rPr>
              <a:t>If an S-128 dataset is available but does not contain references to individual S-124 or S-129 datasets, the ECDIS must, for datasets that would otherwise be marked as unknown, indicate that if the S-128 dataset contains an S100Service feature and the [producer code/producing agency] of an S-124 or S-129 dataset matches, the dataset have been issued under that service.</a:t>
            </a:r>
          </a:p>
          <a:p>
            <a:pPr marL="0" indent="0" algn="just">
              <a:lnSpc>
                <a:spcPct val="120000"/>
              </a:lnSpc>
              <a:buNone/>
            </a:pPr>
            <a:r>
              <a:rPr lang="en-US" b="1" dirty="0">
                <a:solidFill>
                  <a:schemeClr val="accent2">
                    <a:lumMod val="50000"/>
                  </a:schemeClr>
                </a:solidFill>
              </a:rPr>
              <a:t>The SECOM GET SUMMARY functionality may also be used for completeness checking, if implemented (see section 20.4.3).</a:t>
            </a:r>
          </a:p>
        </p:txBody>
      </p:sp>
      <p:pic>
        <p:nvPicPr>
          <p:cNvPr id="5" name="Picture 4" descr="A screenshot of a computer&#10;&#10;AI-generated content may be incorrect.">
            <a:extLst>
              <a:ext uri="{FF2B5EF4-FFF2-40B4-BE49-F238E27FC236}">
                <a16:creationId xmlns:a16="http://schemas.microsoft.com/office/drawing/2014/main" id="{39178004-5A09-48F6-4E59-615C7D2D1710}"/>
              </a:ext>
            </a:extLst>
          </p:cNvPr>
          <p:cNvPicPr>
            <a:picLocks noChangeAspect="1"/>
          </p:cNvPicPr>
          <p:nvPr/>
        </p:nvPicPr>
        <p:blipFill>
          <a:blip r:embed="rId2"/>
          <a:srcRect l="25790" t="41656" r="35507" b="31843"/>
          <a:stretch>
            <a:fillRect/>
          </a:stretch>
        </p:blipFill>
        <p:spPr>
          <a:xfrm>
            <a:off x="90577" y="0"/>
            <a:ext cx="6290752" cy="2355669"/>
          </a:xfrm>
          <a:prstGeom prst="rect">
            <a:avLst/>
          </a:prstGeom>
        </p:spPr>
      </p:pic>
    </p:spTree>
    <p:extLst>
      <p:ext uri="{BB962C8B-B14F-4D97-AF65-F5344CB8AC3E}">
        <p14:creationId xmlns:p14="http://schemas.microsoft.com/office/powerpoint/2010/main" val="32135599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63B29-794B-CBCE-BE6E-7F5AF1CA6FED}"/>
              </a:ext>
            </a:extLst>
          </p:cNvPr>
          <p:cNvSpPr>
            <a:spLocks noGrp="1"/>
          </p:cNvSpPr>
          <p:nvPr>
            <p:ph type="title"/>
          </p:nvPr>
        </p:nvSpPr>
        <p:spPr/>
        <p:txBody>
          <a:bodyPr/>
          <a:lstStyle/>
          <a:p>
            <a:r>
              <a:rPr lang="en-US" dirty="0"/>
              <a:t>File Naming for S-104 / S-111</a:t>
            </a:r>
            <a:endParaRPr lang="en-GB" dirty="0"/>
          </a:p>
        </p:txBody>
      </p:sp>
      <p:sp>
        <p:nvSpPr>
          <p:cNvPr id="3" name="Content Placeholder 2">
            <a:extLst>
              <a:ext uri="{FF2B5EF4-FFF2-40B4-BE49-F238E27FC236}">
                <a16:creationId xmlns:a16="http://schemas.microsoft.com/office/drawing/2014/main" id="{2EA61A2D-BDD5-19E8-8CF7-3D4F72AE6B13}"/>
              </a:ext>
            </a:extLst>
          </p:cNvPr>
          <p:cNvSpPr>
            <a:spLocks noGrp="1"/>
          </p:cNvSpPr>
          <p:nvPr>
            <p:ph idx="1"/>
          </p:nvPr>
        </p:nvSpPr>
        <p:spPr/>
        <p:txBody>
          <a:bodyPr/>
          <a:lstStyle/>
          <a:p>
            <a:pPr marL="0" indent="0">
              <a:buNone/>
            </a:pPr>
            <a:r>
              <a:rPr lang="en-US" dirty="0"/>
              <a:t>Actions:</a:t>
            </a:r>
          </a:p>
          <a:p>
            <a:r>
              <a:rPr lang="en-US" dirty="0"/>
              <a:t>Note and discuss the issues raised with the paper.</a:t>
            </a:r>
          </a:p>
          <a:p>
            <a:r>
              <a:rPr lang="en-US" dirty="0"/>
              <a:t>S-98 should devise a suitable mechanism and provide guidance for data servers to be able to distribute updates to S-104 and S-111 data sets without forcing the mariner to constantly generate new datasets and permits</a:t>
            </a:r>
          </a:p>
          <a:p>
            <a:endParaRPr lang="en-US" dirty="0"/>
          </a:p>
          <a:p>
            <a:r>
              <a:rPr lang="en-US" dirty="0"/>
              <a:t>Could wildcards in permits be considered? [NOAA/RM]</a:t>
            </a:r>
          </a:p>
          <a:p>
            <a:endParaRPr lang="en-GB" dirty="0"/>
          </a:p>
        </p:txBody>
      </p:sp>
    </p:spTree>
    <p:extLst>
      <p:ext uri="{BB962C8B-B14F-4D97-AF65-F5344CB8AC3E}">
        <p14:creationId xmlns:p14="http://schemas.microsoft.com/office/powerpoint/2010/main" val="301487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66BA7-7BBC-E3A8-43EC-F6C22E54B512}"/>
              </a:ext>
            </a:extLst>
          </p:cNvPr>
          <p:cNvSpPr>
            <a:spLocks noGrp="1"/>
          </p:cNvSpPr>
          <p:nvPr>
            <p:ph type="title"/>
          </p:nvPr>
        </p:nvSpPr>
        <p:spPr/>
        <p:txBody>
          <a:bodyPr/>
          <a:lstStyle/>
          <a:p>
            <a:r>
              <a:rPr lang="en-US" dirty="0"/>
              <a:t>Enhanced Safety contour Issues [OSI]</a:t>
            </a:r>
            <a:endParaRPr lang="en-GB" dirty="0"/>
          </a:p>
        </p:txBody>
      </p:sp>
      <p:pic>
        <p:nvPicPr>
          <p:cNvPr id="4" name="Picture 3">
            <a:extLst>
              <a:ext uri="{FF2B5EF4-FFF2-40B4-BE49-F238E27FC236}">
                <a16:creationId xmlns:a16="http://schemas.microsoft.com/office/drawing/2014/main" id="{F07DEAD5-5A5A-A1AD-5458-EDA5F1B45D17}"/>
              </a:ext>
            </a:extLst>
          </p:cNvPr>
          <p:cNvPicPr>
            <a:picLocks noChangeAspect="1"/>
          </p:cNvPicPr>
          <p:nvPr/>
        </p:nvPicPr>
        <p:blipFill>
          <a:blip r:embed="rId2"/>
          <a:srcRect l="3291" t="5658" r="5985" b="9581"/>
          <a:stretch>
            <a:fillRect/>
          </a:stretch>
        </p:blipFill>
        <p:spPr>
          <a:xfrm>
            <a:off x="8006752" y="2493034"/>
            <a:ext cx="4162246" cy="2424022"/>
          </a:xfrm>
          <a:prstGeom prst="rect">
            <a:avLst/>
          </a:prstGeom>
        </p:spPr>
      </p:pic>
      <p:pic>
        <p:nvPicPr>
          <p:cNvPr id="6" name="Picture 5">
            <a:extLst>
              <a:ext uri="{FF2B5EF4-FFF2-40B4-BE49-F238E27FC236}">
                <a16:creationId xmlns:a16="http://schemas.microsoft.com/office/drawing/2014/main" id="{F587715C-0EB4-5D32-FB6A-E67BC58E155D}"/>
              </a:ext>
            </a:extLst>
          </p:cNvPr>
          <p:cNvPicPr>
            <a:picLocks noChangeAspect="1"/>
          </p:cNvPicPr>
          <p:nvPr/>
        </p:nvPicPr>
        <p:blipFill>
          <a:blip r:embed="rId3"/>
          <a:stretch>
            <a:fillRect/>
          </a:stretch>
        </p:blipFill>
        <p:spPr>
          <a:xfrm>
            <a:off x="3986659" y="1915783"/>
            <a:ext cx="1924050" cy="3733800"/>
          </a:xfrm>
          <a:prstGeom prst="rect">
            <a:avLst/>
          </a:prstGeom>
        </p:spPr>
      </p:pic>
      <p:pic>
        <p:nvPicPr>
          <p:cNvPr id="8" name="Picture 7">
            <a:extLst>
              <a:ext uri="{FF2B5EF4-FFF2-40B4-BE49-F238E27FC236}">
                <a16:creationId xmlns:a16="http://schemas.microsoft.com/office/drawing/2014/main" id="{97134736-B9C1-C3DC-94C4-18370D0E2393}"/>
              </a:ext>
            </a:extLst>
          </p:cNvPr>
          <p:cNvPicPr>
            <a:picLocks noChangeAspect="1"/>
          </p:cNvPicPr>
          <p:nvPr/>
        </p:nvPicPr>
        <p:blipFill>
          <a:blip r:embed="rId4"/>
          <a:stretch>
            <a:fillRect/>
          </a:stretch>
        </p:blipFill>
        <p:spPr>
          <a:xfrm>
            <a:off x="6049990" y="1915783"/>
            <a:ext cx="1924050" cy="3733800"/>
          </a:xfrm>
          <a:prstGeom prst="rect">
            <a:avLst/>
          </a:prstGeom>
        </p:spPr>
      </p:pic>
      <p:sp>
        <p:nvSpPr>
          <p:cNvPr id="14" name="Content Placeholder 2">
            <a:extLst>
              <a:ext uri="{FF2B5EF4-FFF2-40B4-BE49-F238E27FC236}">
                <a16:creationId xmlns:a16="http://schemas.microsoft.com/office/drawing/2014/main" id="{90FD761E-05BA-9515-5148-CEFB5F237FB3}"/>
              </a:ext>
            </a:extLst>
          </p:cNvPr>
          <p:cNvSpPr txBox="1">
            <a:spLocks/>
          </p:cNvSpPr>
          <p:nvPr/>
        </p:nvSpPr>
        <p:spPr>
          <a:xfrm>
            <a:off x="21570" y="1765243"/>
            <a:ext cx="3825808" cy="4351338"/>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n-US"/>
              <a:t>In the current S-98 Appendix D, the safety contour must be drawn </a:t>
            </a:r>
          </a:p>
          <a:p>
            <a:pPr lvl="1">
              <a:lnSpc>
                <a:spcPct val="120000"/>
              </a:lnSpc>
            </a:pPr>
            <a:r>
              <a:rPr lang="en-US"/>
              <a:t>Where you transition from safe to unsafe water (as defined by the values in the S-102 (+S-104 + uncertainty etc…) </a:t>
            </a:r>
          </a:p>
          <a:p>
            <a:pPr lvl="1">
              <a:lnSpc>
                <a:spcPct val="120000"/>
              </a:lnSpc>
            </a:pPr>
            <a:r>
              <a:rPr lang="en-US"/>
              <a:t>At the edges of the dataset</a:t>
            </a:r>
          </a:p>
          <a:p>
            <a:pPr lvl="1">
              <a:lnSpc>
                <a:spcPct val="120000"/>
              </a:lnSpc>
            </a:pPr>
            <a:r>
              <a:rPr lang="en-GB"/>
              <a:t>Between NoData values and Data values.</a:t>
            </a:r>
          </a:p>
          <a:p>
            <a:pPr>
              <a:lnSpc>
                <a:spcPct val="120000"/>
              </a:lnSpc>
            </a:pPr>
            <a:r>
              <a:rPr lang="en-GB"/>
              <a:t>This leads to a proliferation of safety contours.</a:t>
            </a:r>
            <a:endParaRPr lang="en-GB" dirty="0"/>
          </a:p>
        </p:txBody>
      </p:sp>
    </p:spTree>
    <p:extLst>
      <p:ext uri="{BB962C8B-B14F-4D97-AF65-F5344CB8AC3E}">
        <p14:creationId xmlns:p14="http://schemas.microsoft.com/office/powerpoint/2010/main" val="1761280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DC5C5E-9E03-1645-BC66-F36CE9E6AE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0A36B6-3AF6-1C53-2AFA-EF363AA17FDC}"/>
              </a:ext>
            </a:extLst>
          </p:cNvPr>
          <p:cNvSpPr>
            <a:spLocks noGrp="1"/>
          </p:cNvSpPr>
          <p:nvPr>
            <p:ph type="title"/>
          </p:nvPr>
        </p:nvSpPr>
        <p:spPr/>
        <p:txBody>
          <a:bodyPr/>
          <a:lstStyle/>
          <a:p>
            <a:r>
              <a:rPr lang="en-US" dirty="0"/>
              <a:t>Enhanced Safety contour Issues [OSI]</a:t>
            </a:r>
            <a:endParaRPr lang="en-GB" dirty="0"/>
          </a:p>
        </p:txBody>
      </p:sp>
      <p:sp>
        <p:nvSpPr>
          <p:cNvPr id="3" name="Content Placeholder 2">
            <a:extLst>
              <a:ext uri="{FF2B5EF4-FFF2-40B4-BE49-F238E27FC236}">
                <a16:creationId xmlns:a16="http://schemas.microsoft.com/office/drawing/2014/main" id="{FB2472F6-3691-0F77-E526-8F5976DDC056}"/>
              </a:ext>
            </a:extLst>
          </p:cNvPr>
          <p:cNvSpPr>
            <a:spLocks noGrp="1"/>
          </p:cNvSpPr>
          <p:nvPr>
            <p:ph idx="1"/>
          </p:nvPr>
        </p:nvSpPr>
        <p:spPr>
          <a:xfrm>
            <a:off x="21570" y="1765243"/>
            <a:ext cx="3825808" cy="4351338"/>
          </a:xfrm>
        </p:spPr>
        <p:txBody>
          <a:bodyPr>
            <a:normAutofit fontScale="70000" lnSpcReduction="20000"/>
          </a:bodyPr>
          <a:lstStyle/>
          <a:p>
            <a:pPr>
              <a:lnSpc>
                <a:spcPct val="120000"/>
              </a:lnSpc>
            </a:pPr>
            <a:r>
              <a:rPr lang="en-US" dirty="0"/>
              <a:t>In the current S-98 Appendix D, the safety contour must be drawn </a:t>
            </a:r>
          </a:p>
          <a:p>
            <a:pPr lvl="1">
              <a:lnSpc>
                <a:spcPct val="120000"/>
              </a:lnSpc>
            </a:pPr>
            <a:r>
              <a:rPr lang="en-US" dirty="0"/>
              <a:t>Where you transition from safe to unsafe water (as defined by the values in the S-102 (+S-104 + uncertainty </a:t>
            </a:r>
            <a:r>
              <a:rPr lang="en-US" dirty="0" err="1"/>
              <a:t>etc</a:t>
            </a:r>
            <a:r>
              <a:rPr lang="en-US" dirty="0"/>
              <a:t>…) </a:t>
            </a:r>
          </a:p>
          <a:p>
            <a:pPr lvl="1">
              <a:lnSpc>
                <a:spcPct val="120000"/>
              </a:lnSpc>
            </a:pPr>
            <a:r>
              <a:rPr lang="en-US" dirty="0"/>
              <a:t>At the edges of the dataset</a:t>
            </a:r>
          </a:p>
          <a:p>
            <a:pPr lvl="1">
              <a:lnSpc>
                <a:spcPct val="120000"/>
              </a:lnSpc>
            </a:pPr>
            <a:r>
              <a:rPr lang="en-GB" dirty="0"/>
              <a:t>Between </a:t>
            </a:r>
            <a:r>
              <a:rPr lang="en-GB" dirty="0" err="1"/>
              <a:t>NoData</a:t>
            </a:r>
            <a:r>
              <a:rPr lang="en-GB" dirty="0"/>
              <a:t> values and Data values.</a:t>
            </a:r>
          </a:p>
          <a:p>
            <a:pPr>
              <a:lnSpc>
                <a:spcPct val="120000"/>
              </a:lnSpc>
            </a:pPr>
            <a:r>
              <a:rPr lang="en-GB" dirty="0"/>
              <a:t>This leads to a proliferation of safety contours.</a:t>
            </a:r>
          </a:p>
        </p:txBody>
      </p:sp>
      <p:pic>
        <p:nvPicPr>
          <p:cNvPr id="4" name="Picture 3">
            <a:extLst>
              <a:ext uri="{FF2B5EF4-FFF2-40B4-BE49-F238E27FC236}">
                <a16:creationId xmlns:a16="http://schemas.microsoft.com/office/drawing/2014/main" id="{AB412F4F-EA83-5111-1E5C-10E54F86E7EF}"/>
              </a:ext>
            </a:extLst>
          </p:cNvPr>
          <p:cNvPicPr>
            <a:picLocks noChangeAspect="1"/>
          </p:cNvPicPr>
          <p:nvPr/>
        </p:nvPicPr>
        <p:blipFill>
          <a:blip r:embed="rId2"/>
          <a:srcRect l="3291" t="5658" r="5985" b="9581"/>
          <a:stretch>
            <a:fillRect/>
          </a:stretch>
        </p:blipFill>
        <p:spPr>
          <a:xfrm>
            <a:off x="8006752" y="2493034"/>
            <a:ext cx="4162246" cy="2424022"/>
          </a:xfrm>
          <a:prstGeom prst="rect">
            <a:avLst/>
          </a:prstGeom>
        </p:spPr>
      </p:pic>
      <p:pic>
        <p:nvPicPr>
          <p:cNvPr id="6" name="Picture 5">
            <a:extLst>
              <a:ext uri="{FF2B5EF4-FFF2-40B4-BE49-F238E27FC236}">
                <a16:creationId xmlns:a16="http://schemas.microsoft.com/office/drawing/2014/main" id="{C6F9D052-DECA-7EA8-B7FA-E433CDD6F4AA}"/>
              </a:ext>
            </a:extLst>
          </p:cNvPr>
          <p:cNvPicPr>
            <a:picLocks noChangeAspect="1"/>
          </p:cNvPicPr>
          <p:nvPr/>
        </p:nvPicPr>
        <p:blipFill>
          <a:blip r:embed="rId3"/>
          <a:stretch>
            <a:fillRect/>
          </a:stretch>
        </p:blipFill>
        <p:spPr>
          <a:xfrm>
            <a:off x="3986659" y="1915783"/>
            <a:ext cx="1924050" cy="3733800"/>
          </a:xfrm>
          <a:prstGeom prst="rect">
            <a:avLst/>
          </a:prstGeom>
        </p:spPr>
      </p:pic>
      <p:pic>
        <p:nvPicPr>
          <p:cNvPr id="8" name="Picture 7">
            <a:extLst>
              <a:ext uri="{FF2B5EF4-FFF2-40B4-BE49-F238E27FC236}">
                <a16:creationId xmlns:a16="http://schemas.microsoft.com/office/drawing/2014/main" id="{EFC65E4B-133F-D888-5AD8-D99974009A90}"/>
              </a:ext>
            </a:extLst>
          </p:cNvPr>
          <p:cNvPicPr>
            <a:picLocks noChangeAspect="1"/>
          </p:cNvPicPr>
          <p:nvPr/>
        </p:nvPicPr>
        <p:blipFill>
          <a:blip r:embed="rId4"/>
          <a:stretch>
            <a:fillRect/>
          </a:stretch>
        </p:blipFill>
        <p:spPr>
          <a:xfrm>
            <a:off x="6049990" y="1915783"/>
            <a:ext cx="1924050" cy="3733800"/>
          </a:xfrm>
          <a:prstGeom prst="rect">
            <a:avLst/>
          </a:prstGeom>
        </p:spPr>
      </p:pic>
      <p:sp>
        <p:nvSpPr>
          <p:cNvPr id="9" name="Rectangle 8">
            <a:extLst>
              <a:ext uri="{FF2B5EF4-FFF2-40B4-BE49-F238E27FC236}">
                <a16:creationId xmlns:a16="http://schemas.microsoft.com/office/drawing/2014/main" id="{DB6928CD-C08C-3289-E49A-6C1A6B41F002}"/>
              </a:ext>
            </a:extLst>
          </p:cNvPr>
          <p:cNvSpPr/>
          <p:nvPr/>
        </p:nvSpPr>
        <p:spPr>
          <a:xfrm>
            <a:off x="5994099" y="3925020"/>
            <a:ext cx="786264" cy="3579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09BDDC63-8C79-B8BC-FB6A-061EBB3AE68D}"/>
              </a:ext>
            </a:extLst>
          </p:cNvPr>
          <p:cNvSpPr/>
          <p:nvPr/>
        </p:nvSpPr>
        <p:spPr>
          <a:xfrm>
            <a:off x="6863753" y="3986842"/>
            <a:ext cx="786264" cy="3579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0633A710-7556-8CDD-1563-49B1F8C31658}"/>
              </a:ext>
            </a:extLst>
          </p:cNvPr>
          <p:cNvSpPr/>
          <p:nvPr/>
        </p:nvSpPr>
        <p:spPr>
          <a:xfrm rot="5706194">
            <a:off x="6327258" y="3109880"/>
            <a:ext cx="1369512" cy="3579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62473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413E4-503F-3D5C-725E-CC0A286D2932}"/>
              </a:ext>
            </a:extLst>
          </p:cNvPr>
          <p:cNvSpPr>
            <a:spLocks noGrp="1"/>
          </p:cNvSpPr>
          <p:nvPr>
            <p:ph type="title"/>
          </p:nvPr>
        </p:nvSpPr>
        <p:spPr>
          <a:xfrm>
            <a:off x="82179" y="154377"/>
            <a:ext cx="10515600" cy="851200"/>
          </a:xfrm>
        </p:spPr>
        <p:txBody>
          <a:bodyPr/>
          <a:lstStyle/>
          <a:p>
            <a:r>
              <a:rPr lang="en-US" dirty="0"/>
              <a:t>Proposal:</a:t>
            </a:r>
            <a:endParaRPr lang="en-GB" dirty="0"/>
          </a:p>
        </p:txBody>
      </p:sp>
      <p:sp>
        <p:nvSpPr>
          <p:cNvPr id="4" name="AutoShape 2">
            <a:extLst>
              <a:ext uri="{FF2B5EF4-FFF2-40B4-BE49-F238E27FC236}">
                <a16:creationId xmlns:a16="http://schemas.microsoft.com/office/drawing/2014/main" id="{CED86843-1A19-25EF-617F-0ECD793246C4}"/>
              </a:ext>
            </a:extLst>
          </p:cNvPr>
          <p:cNvSpPr>
            <a:spLocks noGrp="1" noChangeAspect="1" noChangeArrowheads="1"/>
          </p:cNvSpPr>
          <p:nvPr>
            <p:ph idx="1"/>
          </p:nvPr>
        </p:nvSpPr>
        <p:spPr bwMode="auto">
          <a:xfrm>
            <a:off x="285750" y="1881188"/>
            <a:ext cx="5054229" cy="43513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pPr>
              <a:lnSpc>
                <a:spcPct val="100000"/>
              </a:lnSpc>
            </a:pPr>
            <a:r>
              <a:rPr lang="en-US" sz="2400" dirty="0"/>
              <a:t>There are 4 cases (dataset regions), so 16 possible transitions (a-&gt;b) to consider. </a:t>
            </a:r>
          </a:p>
          <a:p>
            <a:pPr>
              <a:lnSpc>
                <a:spcPct val="100000"/>
              </a:lnSpc>
            </a:pPr>
            <a:r>
              <a:rPr lang="en-US" sz="2400" dirty="0"/>
              <a:t>Because A-&gt;B is the same as B-&gt;A and A-&gt;A is “obvious” there’s actually only 6 cases to consider.</a:t>
            </a:r>
          </a:p>
          <a:p>
            <a:pPr>
              <a:lnSpc>
                <a:spcPct val="100000"/>
              </a:lnSpc>
            </a:pPr>
            <a:r>
              <a:rPr lang="en-US" sz="2400" dirty="0"/>
              <a:t>These tables show the different possibilities</a:t>
            </a:r>
            <a:endParaRPr lang="en-GB" sz="2400" dirty="0"/>
          </a:p>
        </p:txBody>
      </p:sp>
      <p:pic>
        <p:nvPicPr>
          <p:cNvPr id="5" name="Picture 4">
            <a:extLst>
              <a:ext uri="{FF2B5EF4-FFF2-40B4-BE49-F238E27FC236}">
                <a16:creationId xmlns:a16="http://schemas.microsoft.com/office/drawing/2014/main" id="{666975E3-59AC-D03C-6EAA-B7653E6A4648}"/>
              </a:ext>
            </a:extLst>
          </p:cNvPr>
          <p:cNvPicPr>
            <a:picLocks noChangeAspect="1"/>
          </p:cNvPicPr>
          <p:nvPr/>
        </p:nvPicPr>
        <p:blipFill>
          <a:blip r:embed="rId2"/>
          <a:stretch>
            <a:fillRect/>
          </a:stretch>
        </p:blipFill>
        <p:spPr>
          <a:xfrm>
            <a:off x="6473046" y="1769314"/>
            <a:ext cx="4991100" cy="1352550"/>
          </a:xfrm>
          <a:prstGeom prst="rect">
            <a:avLst/>
          </a:prstGeom>
        </p:spPr>
      </p:pic>
      <p:pic>
        <p:nvPicPr>
          <p:cNvPr id="6" name="Picture 5">
            <a:extLst>
              <a:ext uri="{FF2B5EF4-FFF2-40B4-BE49-F238E27FC236}">
                <a16:creationId xmlns:a16="http://schemas.microsoft.com/office/drawing/2014/main" id="{D935D263-C93E-1E63-76B7-63B7EABD299D}"/>
              </a:ext>
            </a:extLst>
          </p:cNvPr>
          <p:cNvPicPr>
            <a:picLocks noChangeAspect="1"/>
          </p:cNvPicPr>
          <p:nvPr/>
        </p:nvPicPr>
        <p:blipFill>
          <a:blip r:embed="rId3"/>
          <a:stretch>
            <a:fillRect/>
          </a:stretch>
        </p:blipFill>
        <p:spPr>
          <a:xfrm>
            <a:off x="6473046" y="3335008"/>
            <a:ext cx="4991100" cy="1352550"/>
          </a:xfrm>
          <a:prstGeom prst="rect">
            <a:avLst/>
          </a:prstGeom>
        </p:spPr>
      </p:pic>
      <p:pic>
        <p:nvPicPr>
          <p:cNvPr id="7" name="Picture 6">
            <a:extLst>
              <a:ext uri="{FF2B5EF4-FFF2-40B4-BE49-F238E27FC236}">
                <a16:creationId xmlns:a16="http://schemas.microsoft.com/office/drawing/2014/main" id="{AF05830C-CF38-080D-167B-DC09454A1C2F}"/>
              </a:ext>
            </a:extLst>
          </p:cNvPr>
          <p:cNvPicPr>
            <a:picLocks noChangeAspect="1"/>
          </p:cNvPicPr>
          <p:nvPr/>
        </p:nvPicPr>
        <p:blipFill>
          <a:blip r:embed="rId4"/>
          <a:stretch>
            <a:fillRect/>
          </a:stretch>
        </p:blipFill>
        <p:spPr>
          <a:xfrm>
            <a:off x="7591605" y="4858667"/>
            <a:ext cx="3872541" cy="1865564"/>
          </a:xfrm>
          <a:prstGeom prst="rect">
            <a:avLst/>
          </a:prstGeom>
        </p:spPr>
      </p:pic>
      <p:sp>
        <p:nvSpPr>
          <p:cNvPr id="8" name="TextBox 7">
            <a:extLst>
              <a:ext uri="{FF2B5EF4-FFF2-40B4-BE49-F238E27FC236}">
                <a16:creationId xmlns:a16="http://schemas.microsoft.com/office/drawing/2014/main" id="{AFC6B893-BCD0-2936-B1F8-16A3A22B37BE}"/>
              </a:ext>
            </a:extLst>
          </p:cNvPr>
          <p:cNvSpPr txBox="1"/>
          <p:nvPr/>
        </p:nvSpPr>
        <p:spPr>
          <a:xfrm>
            <a:off x="5339979" y="4011283"/>
            <a:ext cx="1133067" cy="369332"/>
          </a:xfrm>
          <a:prstGeom prst="rect">
            <a:avLst/>
          </a:prstGeom>
          <a:noFill/>
        </p:spPr>
        <p:txBody>
          <a:bodyPr wrap="none" rtlCol="0">
            <a:spAutoFit/>
          </a:bodyPr>
          <a:lstStyle/>
          <a:p>
            <a:r>
              <a:rPr lang="en-US" dirty="0"/>
              <a:t>Proposal:</a:t>
            </a:r>
            <a:endParaRPr lang="en-GB" dirty="0"/>
          </a:p>
        </p:txBody>
      </p:sp>
      <p:sp>
        <p:nvSpPr>
          <p:cNvPr id="9" name="TextBox 8">
            <a:extLst>
              <a:ext uri="{FF2B5EF4-FFF2-40B4-BE49-F238E27FC236}">
                <a16:creationId xmlns:a16="http://schemas.microsoft.com/office/drawing/2014/main" id="{7A7D430E-D537-3110-DE8B-CE58D40F557A}"/>
              </a:ext>
            </a:extLst>
          </p:cNvPr>
          <p:cNvSpPr txBox="1"/>
          <p:nvPr/>
        </p:nvSpPr>
        <p:spPr>
          <a:xfrm>
            <a:off x="5401802" y="2481653"/>
            <a:ext cx="1013483" cy="369332"/>
          </a:xfrm>
          <a:prstGeom prst="rect">
            <a:avLst/>
          </a:prstGeom>
          <a:noFill/>
        </p:spPr>
        <p:txBody>
          <a:bodyPr wrap="none" rtlCol="0">
            <a:spAutoFit/>
          </a:bodyPr>
          <a:lstStyle/>
          <a:p>
            <a:r>
              <a:rPr lang="en-US" dirty="0"/>
              <a:t>Current:</a:t>
            </a:r>
            <a:endParaRPr lang="en-GB" dirty="0"/>
          </a:p>
        </p:txBody>
      </p:sp>
    </p:spTree>
    <p:extLst>
      <p:ext uri="{BB962C8B-B14F-4D97-AF65-F5344CB8AC3E}">
        <p14:creationId xmlns:p14="http://schemas.microsoft.com/office/powerpoint/2010/main" val="32508526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2A446F-25C7-6563-CBA8-D64981B04B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04480D-9D0D-4523-B9CB-4824900190FE}"/>
              </a:ext>
            </a:extLst>
          </p:cNvPr>
          <p:cNvSpPr>
            <a:spLocks noGrp="1"/>
          </p:cNvSpPr>
          <p:nvPr>
            <p:ph type="title"/>
          </p:nvPr>
        </p:nvSpPr>
        <p:spPr>
          <a:xfrm>
            <a:off x="82179" y="154377"/>
            <a:ext cx="10515600" cy="851200"/>
          </a:xfrm>
        </p:spPr>
        <p:txBody>
          <a:bodyPr/>
          <a:lstStyle/>
          <a:p>
            <a:r>
              <a:rPr lang="en-US" dirty="0"/>
              <a:t>Proposal:</a:t>
            </a:r>
            <a:endParaRPr lang="en-GB" dirty="0"/>
          </a:p>
        </p:txBody>
      </p:sp>
      <p:sp>
        <p:nvSpPr>
          <p:cNvPr id="4" name="AutoShape 2">
            <a:extLst>
              <a:ext uri="{FF2B5EF4-FFF2-40B4-BE49-F238E27FC236}">
                <a16:creationId xmlns:a16="http://schemas.microsoft.com/office/drawing/2014/main" id="{DFC83829-FA36-6E7D-75E9-AF748F354BA0}"/>
              </a:ext>
            </a:extLst>
          </p:cNvPr>
          <p:cNvSpPr>
            <a:spLocks noGrp="1" noChangeAspect="1" noChangeArrowheads="1"/>
          </p:cNvSpPr>
          <p:nvPr>
            <p:ph idx="1"/>
          </p:nvPr>
        </p:nvSpPr>
        <p:spPr bwMode="auto">
          <a:xfrm>
            <a:off x="82179" y="1052424"/>
            <a:ext cx="5173333" cy="56512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a:lnSpc>
                <a:spcPct val="120000"/>
              </a:lnSpc>
            </a:pPr>
            <a:r>
              <a:rPr lang="en-US" sz="2400" dirty="0"/>
              <a:t>So, questions to resolve are:</a:t>
            </a:r>
          </a:p>
          <a:p>
            <a:pPr lvl="1">
              <a:lnSpc>
                <a:spcPct val="120000"/>
              </a:lnSpc>
            </a:pPr>
            <a:r>
              <a:rPr lang="en-US" sz="1800" dirty="0"/>
              <a:t>Edge of dataset, can the ENC data be relied upon to determine safe vs unsafe (yes?)</a:t>
            </a:r>
          </a:p>
          <a:p>
            <a:pPr lvl="1">
              <a:lnSpc>
                <a:spcPct val="120000"/>
              </a:lnSpc>
            </a:pPr>
            <a:r>
              <a:rPr lang="en-US" sz="1800" dirty="0"/>
              <a:t>Unknown (=Fill Value). Should it be assumed that the transition from safe-&gt;Fill Value is safe or unsafe?</a:t>
            </a:r>
          </a:p>
          <a:p>
            <a:pPr lvl="1">
              <a:lnSpc>
                <a:spcPct val="120000"/>
              </a:lnSpc>
            </a:pPr>
            <a:endParaRPr lang="en-US" sz="1800" dirty="0"/>
          </a:p>
          <a:p>
            <a:pPr lvl="1">
              <a:lnSpc>
                <a:spcPct val="120000"/>
              </a:lnSpc>
            </a:pPr>
            <a:r>
              <a:rPr lang="en-US" sz="1800" dirty="0"/>
              <a:t>Thoughts? S-98 can adjust either way.</a:t>
            </a:r>
          </a:p>
          <a:p>
            <a:pPr lvl="1">
              <a:lnSpc>
                <a:spcPct val="120000"/>
              </a:lnSpc>
            </a:pPr>
            <a:r>
              <a:rPr lang="en-GB" sz="1800" dirty="0"/>
              <a:t>The current model creates too many safety contours (“too safe”). We don’t want to change things to be “not safe enough”</a:t>
            </a:r>
          </a:p>
          <a:p>
            <a:pPr lvl="1">
              <a:lnSpc>
                <a:spcPct val="120000"/>
              </a:lnSpc>
            </a:pPr>
            <a:r>
              <a:rPr lang="en-GB" sz="1800" dirty="0"/>
              <a:t>This is relevant to the “holes” discussion</a:t>
            </a:r>
          </a:p>
          <a:p>
            <a:pPr lvl="1">
              <a:lnSpc>
                <a:spcPct val="120000"/>
              </a:lnSpc>
            </a:pPr>
            <a:r>
              <a:rPr lang="en-GB" sz="1800" dirty="0"/>
              <a:t>Dataset boundaries also need to be considered</a:t>
            </a:r>
          </a:p>
        </p:txBody>
      </p:sp>
      <p:pic>
        <p:nvPicPr>
          <p:cNvPr id="5" name="Picture 4">
            <a:extLst>
              <a:ext uri="{FF2B5EF4-FFF2-40B4-BE49-F238E27FC236}">
                <a16:creationId xmlns:a16="http://schemas.microsoft.com/office/drawing/2014/main" id="{151C4896-E1DA-A7A8-27A2-FD92D6E0BAB7}"/>
              </a:ext>
            </a:extLst>
          </p:cNvPr>
          <p:cNvPicPr>
            <a:picLocks noChangeAspect="1"/>
          </p:cNvPicPr>
          <p:nvPr/>
        </p:nvPicPr>
        <p:blipFill>
          <a:blip r:embed="rId2"/>
          <a:stretch>
            <a:fillRect/>
          </a:stretch>
        </p:blipFill>
        <p:spPr>
          <a:xfrm>
            <a:off x="6473046" y="1769314"/>
            <a:ext cx="4991100" cy="1352550"/>
          </a:xfrm>
          <a:prstGeom prst="rect">
            <a:avLst/>
          </a:prstGeom>
        </p:spPr>
      </p:pic>
      <p:pic>
        <p:nvPicPr>
          <p:cNvPr id="6" name="Picture 5">
            <a:extLst>
              <a:ext uri="{FF2B5EF4-FFF2-40B4-BE49-F238E27FC236}">
                <a16:creationId xmlns:a16="http://schemas.microsoft.com/office/drawing/2014/main" id="{B9B0904E-6378-35BE-9D41-A4B5A43D9FBB}"/>
              </a:ext>
            </a:extLst>
          </p:cNvPr>
          <p:cNvPicPr>
            <a:picLocks noChangeAspect="1"/>
          </p:cNvPicPr>
          <p:nvPr/>
        </p:nvPicPr>
        <p:blipFill>
          <a:blip r:embed="rId3"/>
          <a:stretch>
            <a:fillRect/>
          </a:stretch>
        </p:blipFill>
        <p:spPr>
          <a:xfrm>
            <a:off x="6473046" y="3335008"/>
            <a:ext cx="4991100" cy="1352550"/>
          </a:xfrm>
          <a:prstGeom prst="rect">
            <a:avLst/>
          </a:prstGeom>
        </p:spPr>
      </p:pic>
      <p:pic>
        <p:nvPicPr>
          <p:cNvPr id="7" name="Picture 6">
            <a:extLst>
              <a:ext uri="{FF2B5EF4-FFF2-40B4-BE49-F238E27FC236}">
                <a16:creationId xmlns:a16="http://schemas.microsoft.com/office/drawing/2014/main" id="{7E478BD5-1F9A-5F89-1220-AAD6B149CC03}"/>
              </a:ext>
            </a:extLst>
          </p:cNvPr>
          <p:cNvPicPr>
            <a:picLocks noChangeAspect="1"/>
          </p:cNvPicPr>
          <p:nvPr/>
        </p:nvPicPr>
        <p:blipFill>
          <a:blip r:embed="rId4"/>
          <a:stretch>
            <a:fillRect/>
          </a:stretch>
        </p:blipFill>
        <p:spPr>
          <a:xfrm>
            <a:off x="7591605" y="4858667"/>
            <a:ext cx="3872541" cy="1865564"/>
          </a:xfrm>
          <a:prstGeom prst="rect">
            <a:avLst/>
          </a:prstGeom>
        </p:spPr>
      </p:pic>
      <p:sp>
        <p:nvSpPr>
          <p:cNvPr id="8" name="TextBox 7">
            <a:extLst>
              <a:ext uri="{FF2B5EF4-FFF2-40B4-BE49-F238E27FC236}">
                <a16:creationId xmlns:a16="http://schemas.microsoft.com/office/drawing/2014/main" id="{C304A2CD-D78F-6C2F-6F9F-3952F9C115A5}"/>
              </a:ext>
            </a:extLst>
          </p:cNvPr>
          <p:cNvSpPr txBox="1"/>
          <p:nvPr/>
        </p:nvSpPr>
        <p:spPr>
          <a:xfrm>
            <a:off x="5339979" y="4011283"/>
            <a:ext cx="1133067" cy="369332"/>
          </a:xfrm>
          <a:prstGeom prst="rect">
            <a:avLst/>
          </a:prstGeom>
          <a:noFill/>
        </p:spPr>
        <p:txBody>
          <a:bodyPr wrap="none" rtlCol="0">
            <a:spAutoFit/>
          </a:bodyPr>
          <a:lstStyle/>
          <a:p>
            <a:r>
              <a:rPr lang="en-US" dirty="0"/>
              <a:t>Proposal:</a:t>
            </a:r>
            <a:endParaRPr lang="en-GB" dirty="0"/>
          </a:p>
        </p:txBody>
      </p:sp>
      <p:sp>
        <p:nvSpPr>
          <p:cNvPr id="9" name="TextBox 8">
            <a:extLst>
              <a:ext uri="{FF2B5EF4-FFF2-40B4-BE49-F238E27FC236}">
                <a16:creationId xmlns:a16="http://schemas.microsoft.com/office/drawing/2014/main" id="{8E4F0299-CF73-CECF-D009-6351C708BBDC}"/>
              </a:ext>
            </a:extLst>
          </p:cNvPr>
          <p:cNvSpPr txBox="1"/>
          <p:nvPr/>
        </p:nvSpPr>
        <p:spPr>
          <a:xfrm>
            <a:off x="5401802" y="2481653"/>
            <a:ext cx="1013483" cy="369332"/>
          </a:xfrm>
          <a:prstGeom prst="rect">
            <a:avLst/>
          </a:prstGeom>
          <a:noFill/>
        </p:spPr>
        <p:txBody>
          <a:bodyPr wrap="none" rtlCol="0">
            <a:spAutoFit/>
          </a:bodyPr>
          <a:lstStyle/>
          <a:p>
            <a:r>
              <a:rPr lang="en-US" dirty="0"/>
              <a:t>Current:</a:t>
            </a:r>
            <a:endParaRPr lang="en-GB" dirty="0"/>
          </a:p>
        </p:txBody>
      </p:sp>
      <p:sp>
        <p:nvSpPr>
          <p:cNvPr id="12" name="Freeform: Shape 11">
            <a:extLst>
              <a:ext uri="{FF2B5EF4-FFF2-40B4-BE49-F238E27FC236}">
                <a16:creationId xmlns:a16="http://schemas.microsoft.com/office/drawing/2014/main" id="{0033E20D-09B7-9513-388D-A985404F0165}"/>
              </a:ext>
            </a:extLst>
          </p:cNvPr>
          <p:cNvSpPr/>
          <p:nvPr/>
        </p:nvSpPr>
        <p:spPr>
          <a:xfrm>
            <a:off x="8035506" y="2204049"/>
            <a:ext cx="3312543" cy="961845"/>
          </a:xfrm>
          <a:custGeom>
            <a:avLst/>
            <a:gdLst>
              <a:gd name="csX0" fmla="*/ 8626 w 3312543"/>
              <a:gd name="csY0" fmla="*/ 60385 h 961845"/>
              <a:gd name="csX1" fmla="*/ 0 w 3312543"/>
              <a:gd name="csY1" fmla="*/ 258793 h 961845"/>
              <a:gd name="csX2" fmla="*/ 940279 w 3312543"/>
              <a:gd name="csY2" fmla="*/ 267419 h 961845"/>
              <a:gd name="csX3" fmla="*/ 935966 w 3312543"/>
              <a:gd name="csY3" fmla="*/ 461513 h 961845"/>
              <a:gd name="csX4" fmla="*/ 1608826 w 3312543"/>
              <a:gd name="csY4" fmla="*/ 457200 h 961845"/>
              <a:gd name="csX5" fmla="*/ 1621766 w 3312543"/>
              <a:gd name="csY5" fmla="*/ 694426 h 961845"/>
              <a:gd name="csX6" fmla="*/ 2467154 w 3312543"/>
              <a:gd name="csY6" fmla="*/ 668547 h 961845"/>
              <a:gd name="csX7" fmla="*/ 2493034 w 3312543"/>
              <a:gd name="csY7" fmla="*/ 961845 h 961845"/>
              <a:gd name="csX8" fmla="*/ 3312543 w 3312543"/>
              <a:gd name="csY8" fmla="*/ 901460 h 961845"/>
              <a:gd name="csX9" fmla="*/ 3278037 w 3312543"/>
              <a:gd name="csY9" fmla="*/ 0 h 961845"/>
              <a:gd name="csX10" fmla="*/ 8626 w 3312543"/>
              <a:gd name="csY10" fmla="*/ 60385 h 96184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3312543" h="961845">
                <a:moveTo>
                  <a:pt x="8626" y="60385"/>
                </a:moveTo>
                <a:lnTo>
                  <a:pt x="0" y="258793"/>
                </a:lnTo>
                <a:lnTo>
                  <a:pt x="940279" y="267419"/>
                </a:lnTo>
                <a:cubicBezTo>
                  <a:pt x="938841" y="332117"/>
                  <a:pt x="937404" y="396815"/>
                  <a:pt x="935966" y="461513"/>
                </a:cubicBezTo>
                <a:lnTo>
                  <a:pt x="1608826" y="457200"/>
                </a:lnTo>
                <a:lnTo>
                  <a:pt x="1621766" y="694426"/>
                </a:lnTo>
                <a:lnTo>
                  <a:pt x="2467154" y="668547"/>
                </a:lnTo>
                <a:lnTo>
                  <a:pt x="2493034" y="961845"/>
                </a:lnTo>
                <a:lnTo>
                  <a:pt x="3312543" y="901460"/>
                </a:lnTo>
                <a:lnTo>
                  <a:pt x="3278037" y="0"/>
                </a:lnTo>
                <a:lnTo>
                  <a:pt x="8626" y="6038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9E3A2303-E611-B1CB-1F55-7912760A0F95}"/>
              </a:ext>
            </a:extLst>
          </p:cNvPr>
          <p:cNvSpPr/>
          <p:nvPr/>
        </p:nvSpPr>
        <p:spPr>
          <a:xfrm>
            <a:off x="8067136" y="3771181"/>
            <a:ext cx="3312543" cy="961845"/>
          </a:xfrm>
          <a:custGeom>
            <a:avLst/>
            <a:gdLst>
              <a:gd name="csX0" fmla="*/ 8626 w 3312543"/>
              <a:gd name="csY0" fmla="*/ 60385 h 961845"/>
              <a:gd name="csX1" fmla="*/ 0 w 3312543"/>
              <a:gd name="csY1" fmla="*/ 258793 h 961845"/>
              <a:gd name="csX2" fmla="*/ 940279 w 3312543"/>
              <a:gd name="csY2" fmla="*/ 267419 h 961845"/>
              <a:gd name="csX3" fmla="*/ 935966 w 3312543"/>
              <a:gd name="csY3" fmla="*/ 461513 h 961845"/>
              <a:gd name="csX4" fmla="*/ 1608826 w 3312543"/>
              <a:gd name="csY4" fmla="*/ 457200 h 961845"/>
              <a:gd name="csX5" fmla="*/ 1621766 w 3312543"/>
              <a:gd name="csY5" fmla="*/ 694426 h 961845"/>
              <a:gd name="csX6" fmla="*/ 2467154 w 3312543"/>
              <a:gd name="csY6" fmla="*/ 668547 h 961845"/>
              <a:gd name="csX7" fmla="*/ 2493034 w 3312543"/>
              <a:gd name="csY7" fmla="*/ 961845 h 961845"/>
              <a:gd name="csX8" fmla="*/ 3312543 w 3312543"/>
              <a:gd name="csY8" fmla="*/ 901460 h 961845"/>
              <a:gd name="csX9" fmla="*/ 3278037 w 3312543"/>
              <a:gd name="csY9" fmla="*/ 0 h 961845"/>
              <a:gd name="csX10" fmla="*/ 8626 w 3312543"/>
              <a:gd name="csY10" fmla="*/ 60385 h 96184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3312543" h="961845">
                <a:moveTo>
                  <a:pt x="8626" y="60385"/>
                </a:moveTo>
                <a:lnTo>
                  <a:pt x="0" y="258793"/>
                </a:lnTo>
                <a:lnTo>
                  <a:pt x="940279" y="267419"/>
                </a:lnTo>
                <a:cubicBezTo>
                  <a:pt x="938841" y="332117"/>
                  <a:pt x="937404" y="396815"/>
                  <a:pt x="935966" y="461513"/>
                </a:cubicBezTo>
                <a:lnTo>
                  <a:pt x="1608826" y="457200"/>
                </a:lnTo>
                <a:lnTo>
                  <a:pt x="1621766" y="694426"/>
                </a:lnTo>
                <a:lnTo>
                  <a:pt x="2467154" y="668547"/>
                </a:lnTo>
                <a:lnTo>
                  <a:pt x="2493034" y="961845"/>
                </a:lnTo>
                <a:lnTo>
                  <a:pt x="3312543" y="901460"/>
                </a:lnTo>
                <a:lnTo>
                  <a:pt x="3278037" y="0"/>
                </a:lnTo>
                <a:lnTo>
                  <a:pt x="8626" y="6038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01FFC83D-3218-C5AD-3C21-FBA92391A943}"/>
              </a:ext>
            </a:extLst>
          </p:cNvPr>
          <p:cNvSpPr/>
          <p:nvPr/>
        </p:nvSpPr>
        <p:spPr>
          <a:xfrm>
            <a:off x="10511287" y="1535502"/>
            <a:ext cx="1203385" cy="31520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47E11EC1-80FF-1AD2-707D-BD7AC53CCEC6}"/>
              </a:ext>
            </a:extLst>
          </p:cNvPr>
          <p:cNvSpPr/>
          <p:nvPr/>
        </p:nvSpPr>
        <p:spPr>
          <a:xfrm>
            <a:off x="6374921" y="2204049"/>
            <a:ext cx="953219" cy="27760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13380197-548E-5587-179C-1BC7EF54FF50}"/>
              </a:ext>
            </a:extLst>
          </p:cNvPr>
          <p:cNvSpPr/>
          <p:nvPr/>
        </p:nvSpPr>
        <p:spPr>
          <a:xfrm>
            <a:off x="6473046" y="3733679"/>
            <a:ext cx="953219" cy="27760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63016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79234-D4B9-C504-91B1-F339FD4A3DEE}"/>
              </a:ext>
            </a:extLst>
          </p:cNvPr>
          <p:cNvSpPr>
            <a:spLocks noGrp="1"/>
          </p:cNvSpPr>
          <p:nvPr>
            <p:ph type="title"/>
          </p:nvPr>
        </p:nvSpPr>
        <p:spPr>
          <a:xfrm>
            <a:off x="439928" y="304165"/>
            <a:ext cx="10515600" cy="874395"/>
          </a:xfrm>
        </p:spPr>
        <p:txBody>
          <a:bodyPr/>
          <a:lstStyle/>
          <a:p>
            <a:r>
              <a:rPr lang="en-GB" dirty="0"/>
              <a:t>Agenda</a:t>
            </a:r>
          </a:p>
        </p:txBody>
      </p:sp>
      <p:sp>
        <p:nvSpPr>
          <p:cNvPr id="3" name="Content Placeholder 2">
            <a:extLst>
              <a:ext uri="{FF2B5EF4-FFF2-40B4-BE49-F238E27FC236}">
                <a16:creationId xmlns:a16="http://schemas.microsoft.com/office/drawing/2014/main" id="{4DCA68D8-1360-C690-7AD5-D0E4402F20BC}"/>
              </a:ext>
            </a:extLst>
          </p:cNvPr>
          <p:cNvSpPr>
            <a:spLocks noGrp="1"/>
          </p:cNvSpPr>
          <p:nvPr>
            <p:ph idx="1"/>
          </p:nvPr>
        </p:nvSpPr>
        <p:spPr>
          <a:xfrm>
            <a:off x="838200" y="1402080"/>
            <a:ext cx="10515600" cy="4774883"/>
          </a:xfrm>
        </p:spPr>
        <p:txBody>
          <a:bodyPr>
            <a:normAutofit lnSpcReduction="10000"/>
          </a:bodyPr>
          <a:lstStyle/>
          <a:p>
            <a:r>
              <a:rPr lang="en-GB" sz="3200" dirty="0"/>
              <a:t>Introductions</a:t>
            </a:r>
          </a:p>
          <a:p>
            <a:r>
              <a:rPr lang="en-GB" sz="3200" dirty="0"/>
              <a:t>S-164 update</a:t>
            </a:r>
          </a:p>
          <a:p>
            <a:r>
              <a:rPr lang="en-GB" sz="3200" dirty="0"/>
              <a:t>S-98</a:t>
            </a:r>
          </a:p>
          <a:p>
            <a:pPr lvl="2"/>
            <a:r>
              <a:rPr lang="en-GB" sz="2400" dirty="0"/>
              <a:t>Progress since </a:t>
            </a:r>
            <a:r>
              <a:rPr lang="en-GB" sz="2400" dirty="0" err="1"/>
              <a:t>Novermber</a:t>
            </a:r>
            <a:endParaRPr lang="en-GB" sz="2400" dirty="0"/>
          </a:p>
          <a:p>
            <a:pPr lvl="2"/>
            <a:r>
              <a:rPr lang="en-GB" sz="2400" dirty="0"/>
              <a:t>Forward plan</a:t>
            </a:r>
          </a:p>
          <a:p>
            <a:pPr lvl="2"/>
            <a:r>
              <a:rPr lang="en-GB" sz="2400" dirty="0"/>
              <a:t>Comment Sheets  / Issues</a:t>
            </a:r>
          </a:p>
          <a:p>
            <a:pPr lvl="2"/>
            <a:r>
              <a:rPr lang="en-GB" sz="2400" dirty="0"/>
              <a:t>Submitted Comments</a:t>
            </a:r>
          </a:p>
          <a:p>
            <a:r>
              <a:rPr lang="en-GB" sz="3200" dirty="0"/>
              <a:t>Other Contributions</a:t>
            </a:r>
          </a:p>
          <a:p>
            <a:r>
              <a:rPr lang="en-GB" sz="3200" dirty="0"/>
              <a:t>AOB</a:t>
            </a:r>
          </a:p>
          <a:p>
            <a:r>
              <a:rPr lang="en-GB" sz="3200" dirty="0"/>
              <a:t>Next meeting(s)</a:t>
            </a:r>
          </a:p>
          <a:p>
            <a:pPr lvl="1"/>
            <a:endParaRPr lang="en-GB" sz="2800" dirty="0"/>
          </a:p>
        </p:txBody>
      </p:sp>
    </p:spTree>
    <p:extLst>
      <p:ext uri="{BB962C8B-B14F-4D97-AF65-F5344CB8AC3E}">
        <p14:creationId xmlns:p14="http://schemas.microsoft.com/office/powerpoint/2010/main" val="26196602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83B6CF-E3D3-6349-D7A3-C2670FC3A633}"/>
              </a:ext>
            </a:extLst>
          </p:cNvPr>
          <p:cNvPicPr>
            <a:picLocks noChangeAspect="1"/>
          </p:cNvPicPr>
          <p:nvPr/>
        </p:nvPicPr>
        <p:blipFill>
          <a:blip r:embed="rId2"/>
          <a:stretch>
            <a:fillRect/>
          </a:stretch>
        </p:blipFill>
        <p:spPr>
          <a:xfrm>
            <a:off x="609600" y="21565"/>
            <a:ext cx="10972800" cy="6858000"/>
          </a:xfrm>
          <a:prstGeom prst="rect">
            <a:avLst/>
          </a:prstGeom>
        </p:spPr>
      </p:pic>
    </p:spTree>
    <p:extLst>
      <p:ext uri="{BB962C8B-B14F-4D97-AF65-F5344CB8AC3E}">
        <p14:creationId xmlns:p14="http://schemas.microsoft.com/office/powerpoint/2010/main" val="3750590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94A0F6F-479C-F81B-9504-9436E3720835}"/>
              </a:ext>
            </a:extLst>
          </p:cNvPr>
          <p:cNvPicPr>
            <a:picLocks noChangeAspect="1"/>
          </p:cNvPicPr>
          <p:nvPr/>
        </p:nvPicPr>
        <p:blipFill>
          <a:blip r:embed="rId2"/>
          <a:stretch>
            <a:fillRect/>
          </a:stretch>
        </p:blipFill>
        <p:spPr>
          <a:xfrm>
            <a:off x="609600" y="0"/>
            <a:ext cx="10972800" cy="6858000"/>
          </a:xfrm>
          <a:prstGeom prst="rect">
            <a:avLst/>
          </a:prstGeom>
        </p:spPr>
      </p:pic>
    </p:spTree>
    <p:extLst>
      <p:ext uri="{BB962C8B-B14F-4D97-AF65-F5344CB8AC3E}">
        <p14:creationId xmlns:p14="http://schemas.microsoft.com/office/powerpoint/2010/main" val="1927667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29260-A8FE-9A97-16F0-FF2D3C09DC1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34F747E-12EC-F383-DF9D-45B5E37C1670}"/>
              </a:ext>
            </a:extLst>
          </p:cNvPr>
          <p:cNvPicPr>
            <a:picLocks noChangeAspect="1"/>
          </p:cNvPicPr>
          <p:nvPr/>
        </p:nvPicPr>
        <p:blipFill>
          <a:blip r:embed="rId2"/>
          <a:stretch>
            <a:fillRect/>
          </a:stretch>
        </p:blipFill>
        <p:spPr>
          <a:xfrm>
            <a:off x="609600" y="21565"/>
            <a:ext cx="10972800" cy="6858000"/>
          </a:xfrm>
          <a:prstGeom prst="rect">
            <a:avLst/>
          </a:prstGeom>
        </p:spPr>
      </p:pic>
      <p:sp>
        <p:nvSpPr>
          <p:cNvPr id="6" name="Rectangle 5">
            <a:extLst>
              <a:ext uri="{FF2B5EF4-FFF2-40B4-BE49-F238E27FC236}">
                <a16:creationId xmlns:a16="http://schemas.microsoft.com/office/drawing/2014/main" id="{57E23B87-5179-DCAC-0B40-3133653C88B9}"/>
              </a:ext>
            </a:extLst>
          </p:cNvPr>
          <p:cNvSpPr/>
          <p:nvPr/>
        </p:nvSpPr>
        <p:spPr>
          <a:xfrm>
            <a:off x="4619445" y="897147"/>
            <a:ext cx="1229264" cy="12723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3443FBF5-60F7-C94D-9D2E-845125AA087F}"/>
              </a:ext>
            </a:extLst>
          </p:cNvPr>
          <p:cNvSpPr/>
          <p:nvPr/>
        </p:nvSpPr>
        <p:spPr>
          <a:xfrm>
            <a:off x="4718649" y="4086045"/>
            <a:ext cx="629728" cy="127239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0F196DFD-CE5C-07B9-398A-8820C74D8A01}"/>
              </a:ext>
            </a:extLst>
          </p:cNvPr>
          <p:cNvSpPr/>
          <p:nvPr/>
        </p:nvSpPr>
        <p:spPr>
          <a:xfrm>
            <a:off x="9747849" y="3325483"/>
            <a:ext cx="454323" cy="56071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3244784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B8219-D8F1-6942-8B91-69A845795F7C}"/>
              </a:ext>
            </a:extLst>
          </p:cNvPr>
          <p:cNvSpPr>
            <a:spLocks noGrp="1"/>
          </p:cNvSpPr>
          <p:nvPr>
            <p:ph type="title"/>
          </p:nvPr>
        </p:nvSpPr>
        <p:spPr>
          <a:xfrm>
            <a:off x="1219200" y="756695"/>
            <a:ext cx="10515600" cy="533233"/>
          </a:xfrm>
        </p:spPr>
        <p:txBody>
          <a:bodyPr>
            <a:normAutofit fontScale="90000"/>
          </a:bodyPr>
          <a:lstStyle/>
          <a:p>
            <a:pPr algn="r"/>
            <a:r>
              <a:rPr lang="en-US" dirty="0"/>
              <a:t>Sun Illumination text</a:t>
            </a:r>
            <a:endParaRPr lang="en-GB" dirty="0"/>
          </a:p>
        </p:txBody>
      </p:sp>
      <p:sp>
        <p:nvSpPr>
          <p:cNvPr id="3" name="Content Placeholder 2">
            <a:extLst>
              <a:ext uri="{FF2B5EF4-FFF2-40B4-BE49-F238E27FC236}">
                <a16:creationId xmlns:a16="http://schemas.microsoft.com/office/drawing/2014/main" id="{AE50C9EF-CA82-AED4-551B-FCBBA29E4E88}"/>
              </a:ext>
            </a:extLst>
          </p:cNvPr>
          <p:cNvSpPr>
            <a:spLocks noGrp="1"/>
          </p:cNvSpPr>
          <p:nvPr>
            <p:ph idx="1"/>
          </p:nvPr>
        </p:nvSpPr>
        <p:spPr>
          <a:xfrm>
            <a:off x="0" y="56148"/>
            <a:ext cx="5409766" cy="6745704"/>
          </a:xfrm>
        </p:spPr>
        <p:txBody>
          <a:bodyPr>
            <a:normAutofit fontScale="92500" lnSpcReduction="10000"/>
          </a:bodyPr>
          <a:lstStyle/>
          <a:p>
            <a:pPr>
              <a:lnSpc>
                <a:spcPct val="120000"/>
              </a:lnSpc>
            </a:pPr>
            <a:r>
              <a:rPr lang="en-US" sz="1600" dirty="0"/>
              <a:t>Requirements for sun illumination were added to S-98 in clause 13.3.</a:t>
            </a:r>
          </a:p>
          <a:p>
            <a:pPr>
              <a:lnSpc>
                <a:spcPct val="120000"/>
              </a:lnSpc>
            </a:pPr>
            <a:r>
              <a:rPr lang="en-US" sz="1600" dirty="0"/>
              <a:t>However, it seems that these requirements perhaps should go further to ensure that S-102 data does not overlay key chart data.</a:t>
            </a:r>
          </a:p>
          <a:p>
            <a:pPr marL="0" indent="0">
              <a:lnSpc>
                <a:spcPct val="120000"/>
              </a:lnSpc>
              <a:buNone/>
            </a:pPr>
            <a:r>
              <a:rPr lang="en-US" sz="1600" dirty="0"/>
              <a:t>Clause 13.3 states:</a:t>
            </a:r>
          </a:p>
          <a:p>
            <a:pPr marL="0" indent="0">
              <a:lnSpc>
                <a:spcPct val="120000"/>
              </a:lnSpc>
              <a:buNone/>
            </a:pPr>
            <a:r>
              <a:rPr lang="en-US" sz="1600" i="1" dirty="0"/>
              <a:t>When S-102 is selected for use, in areas where S-102 coverage exists, the S-102 suppresses the drawing instructions associated with the following S-101 depth features</a:t>
            </a:r>
            <a:endParaRPr lang="en-US" sz="1600" dirty="0"/>
          </a:p>
          <a:p>
            <a:pPr marL="0" indent="0">
              <a:lnSpc>
                <a:spcPct val="120000"/>
              </a:lnSpc>
              <a:spcBef>
                <a:spcPts val="0"/>
              </a:spcBef>
              <a:buNone/>
            </a:pPr>
            <a:r>
              <a:rPr lang="en-US" sz="1600" i="1" dirty="0"/>
              <a:t>1.      Depth Area</a:t>
            </a:r>
            <a:endParaRPr lang="en-US" sz="1600" dirty="0"/>
          </a:p>
          <a:p>
            <a:pPr marL="0" indent="0">
              <a:lnSpc>
                <a:spcPct val="120000"/>
              </a:lnSpc>
              <a:spcBef>
                <a:spcPts val="0"/>
              </a:spcBef>
              <a:buNone/>
            </a:pPr>
            <a:r>
              <a:rPr lang="en-US" sz="1600" i="1" dirty="0"/>
              <a:t>2.      Dredged Area</a:t>
            </a:r>
            <a:endParaRPr lang="en-US" sz="1600" dirty="0"/>
          </a:p>
          <a:p>
            <a:pPr marL="0" indent="0">
              <a:lnSpc>
                <a:spcPct val="120000"/>
              </a:lnSpc>
              <a:spcBef>
                <a:spcPts val="0"/>
              </a:spcBef>
              <a:buNone/>
            </a:pPr>
            <a:r>
              <a:rPr lang="en-US" sz="1600" i="1" dirty="0"/>
              <a:t>3.      Depth Contour</a:t>
            </a:r>
            <a:endParaRPr lang="en-US" sz="1600" dirty="0"/>
          </a:p>
          <a:p>
            <a:pPr marL="0" indent="0">
              <a:lnSpc>
                <a:spcPct val="120000"/>
              </a:lnSpc>
              <a:buNone/>
            </a:pPr>
            <a:r>
              <a:rPr lang="en-US" sz="1600" i="1" dirty="0"/>
              <a:t>This also suppresses the safety contour, the shallow water pattern, the </a:t>
            </a:r>
            <a:r>
              <a:rPr lang="en-US" sz="1600" i="1" dirty="0" err="1"/>
              <a:t>catzoc</a:t>
            </a:r>
            <a:r>
              <a:rPr lang="en-US" sz="1600" i="1" dirty="0"/>
              <a:t> pattern, text indicating the dredged depth and contour labels.</a:t>
            </a:r>
            <a:endParaRPr lang="en-US" sz="1600" dirty="0"/>
          </a:p>
          <a:p>
            <a:pPr marL="0" indent="0">
              <a:lnSpc>
                <a:spcPct val="120000"/>
              </a:lnSpc>
              <a:buNone/>
            </a:pPr>
            <a:r>
              <a:rPr lang="en-US" sz="1600" dirty="0"/>
              <a:t>The sun illumination implementation used for the sea trials may suppress more data than referenced in S-98 Ed 2.4 Appendix D.1. Since Appendix D.1 relates to Enhanced Safety contour only, and not to sun illumination, it seems that clause 13.3 on sun-illumination should be augmented to have the same overlay constraints applied to ensure that the sun-illumination does not inadvertently suppress important ENC information, as it appears to  at present</a:t>
            </a:r>
          </a:p>
        </p:txBody>
      </p:sp>
      <p:pic>
        <p:nvPicPr>
          <p:cNvPr id="4" name="Picture 3">
            <a:extLst>
              <a:ext uri="{FF2B5EF4-FFF2-40B4-BE49-F238E27FC236}">
                <a16:creationId xmlns:a16="http://schemas.microsoft.com/office/drawing/2014/main" id="{229A8655-98F2-1A71-B8CA-433789F4E042}"/>
              </a:ext>
            </a:extLst>
          </p:cNvPr>
          <p:cNvPicPr>
            <a:picLocks noChangeAspect="1"/>
          </p:cNvPicPr>
          <p:nvPr/>
        </p:nvPicPr>
        <p:blipFill>
          <a:blip r:embed="rId2"/>
          <a:stretch>
            <a:fillRect/>
          </a:stretch>
        </p:blipFill>
        <p:spPr>
          <a:xfrm>
            <a:off x="5409766" y="1472490"/>
            <a:ext cx="6782234" cy="4234442"/>
          </a:xfrm>
          <a:prstGeom prst="rect">
            <a:avLst/>
          </a:prstGeom>
        </p:spPr>
      </p:pic>
    </p:spTree>
    <p:extLst>
      <p:ext uri="{BB962C8B-B14F-4D97-AF65-F5344CB8AC3E}">
        <p14:creationId xmlns:p14="http://schemas.microsoft.com/office/powerpoint/2010/main" val="3713375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93CB0-3A18-973C-9B51-B949F5566A30}"/>
              </a:ext>
            </a:extLst>
          </p:cNvPr>
          <p:cNvSpPr>
            <a:spLocks noGrp="1"/>
          </p:cNvSpPr>
          <p:nvPr>
            <p:ph type="title"/>
          </p:nvPr>
        </p:nvSpPr>
        <p:spPr/>
        <p:txBody>
          <a:bodyPr>
            <a:normAutofit/>
          </a:bodyPr>
          <a:lstStyle/>
          <a:p>
            <a:r>
              <a:rPr lang="en-US" sz="4000" dirty="0"/>
              <a:t>Area Fills</a:t>
            </a:r>
            <a:br>
              <a:rPr lang="en-US" sz="4000" dirty="0"/>
            </a:br>
            <a:r>
              <a:rPr lang="en-US" sz="4000" dirty="0"/>
              <a:t>Centred Symbols</a:t>
            </a:r>
            <a:endParaRPr lang="en-GB" sz="4000" dirty="0"/>
          </a:p>
        </p:txBody>
      </p:sp>
      <p:pic>
        <p:nvPicPr>
          <p:cNvPr id="5" name="Picture 4">
            <a:extLst>
              <a:ext uri="{FF2B5EF4-FFF2-40B4-BE49-F238E27FC236}">
                <a16:creationId xmlns:a16="http://schemas.microsoft.com/office/drawing/2014/main" id="{FAC9A0B3-8328-CEEE-38C8-9D33C21494B8}"/>
              </a:ext>
            </a:extLst>
          </p:cNvPr>
          <p:cNvPicPr>
            <a:picLocks noChangeAspect="1"/>
          </p:cNvPicPr>
          <p:nvPr/>
        </p:nvPicPr>
        <p:blipFill>
          <a:blip r:embed="rId2"/>
          <a:stretch>
            <a:fillRect/>
          </a:stretch>
        </p:blipFill>
        <p:spPr>
          <a:xfrm>
            <a:off x="5147954" y="285294"/>
            <a:ext cx="6822895" cy="2667000"/>
          </a:xfrm>
          <a:prstGeom prst="rect">
            <a:avLst/>
          </a:prstGeom>
        </p:spPr>
      </p:pic>
      <p:pic>
        <p:nvPicPr>
          <p:cNvPr id="6" name="Picture 5">
            <a:extLst>
              <a:ext uri="{FF2B5EF4-FFF2-40B4-BE49-F238E27FC236}">
                <a16:creationId xmlns:a16="http://schemas.microsoft.com/office/drawing/2014/main" id="{821B2990-CF4D-9664-F8F6-D466B7A04051}"/>
              </a:ext>
            </a:extLst>
          </p:cNvPr>
          <p:cNvPicPr>
            <a:picLocks noChangeAspect="1"/>
          </p:cNvPicPr>
          <p:nvPr/>
        </p:nvPicPr>
        <p:blipFill>
          <a:blip r:embed="rId3"/>
          <a:stretch>
            <a:fillRect/>
          </a:stretch>
        </p:blipFill>
        <p:spPr>
          <a:xfrm>
            <a:off x="221150" y="3228474"/>
            <a:ext cx="11749699" cy="3344232"/>
          </a:xfrm>
          <a:prstGeom prst="rect">
            <a:avLst/>
          </a:prstGeom>
        </p:spPr>
      </p:pic>
    </p:spTree>
    <p:extLst>
      <p:ext uri="{BB962C8B-B14F-4D97-AF65-F5344CB8AC3E}">
        <p14:creationId xmlns:p14="http://schemas.microsoft.com/office/powerpoint/2010/main" val="3492969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DF87D-0CAC-2CF5-9B57-CF289329766F}"/>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B9EFD884-6B7A-7B29-3D42-E746DC15880C}"/>
              </a:ext>
            </a:extLst>
          </p:cNvPr>
          <p:cNvPicPr>
            <a:picLocks noChangeAspect="1"/>
          </p:cNvPicPr>
          <p:nvPr/>
        </p:nvPicPr>
        <p:blipFill>
          <a:blip r:embed="rId2"/>
          <a:stretch>
            <a:fillRect/>
          </a:stretch>
        </p:blipFill>
        <p:spPr>
          <a:xfrm>
            <a:off x="5374105" y="583392"/>
            <a:ext cx="6724176" cy="5470358"/>
          </a:xfrm>
          <a:prstGeom prst="rect">
            <a:avLst/>
          </a:prstGeom>
        </p:spPr>
      </p:pic>
      <p:sp>
        <p:nvSpPr>
          <p:cNvPr id="4" name="TextBox 3">
            <a:extLst>
              <a:ext uri="{FF2B5EF4-FFF2-40B4-BE49-F238E27FC236}">
                <a16:creationId xmlns:a16="http://schemas.microsoft.com/office/drawing/2014/main" id="{6D06C92E-6E3F-F058-A533-861F58981EA5}"/>
              </a:ext>
            </a:extLst>
          </p:cNvPr>
          <p:cNvSpPr txBox="1"/>
          <p:nvPr/>
        </p:nvSpPr>
        <p:spPr>
          <a:xfrm>
            <a:off x="295108" y="2407456"/>
            <a:ext cx="4932947" cy="3046988"/>
          </a:xfrm>
          <a:prstGeom prst="rect">
            <a:avLst/>
          </a:prstGeom>
          <a:noFill/>
        </p:spPr>
        <p:txBody>
          <a:bodyPr wrap="square">
            <a:spAutoFit/>
          </a:bodyPr>
          <a:lstStyle/>
          <a:p>
            <a:r>
              <a:rPr lang="en-US" sz="2400" dirty="0"/>
              <a:t>Should the symbol get “</a:t>
            </a:r>
            <a:r>
              <a:rPr lang="en-US" sz="2400" dirty="0" err="1"/>
              <a:t>recentred</a:t>
            </a:r>
            <a:r>
              <a:rPr lang="en-US" sz="2400" dirty="0"/>
              <a:t>” to the visible part of the polygon by OEMs on the screen,  or does the symbol drop off the display because the actual center point is now off the visible part of the screen and portrayal catalog has no way of knowing this?</a:t>
            </a:r>
            <a:endParaRPr lang="en-GB" sz="2400" dirty="0"/>
          </a:p>
        </p:txBody>
      </p:sp>
      <p:sp>
        <p:nvSpPr>
          <p:cNvPr id="6" name="Title 1">
            <a:extLst>
              <a:ext uri="{FF2B5EF4-FFF2-40B4-BE49-F238E27FC236}">
                <a16:creationId xmlns:a16="http://schemas.microsoft.com/office/drawing/2014/main" id="{244527B0-A649-9DDD-0B5E-65F098C3C3CC}"/>
              </a:ext>
            </a:extLst>
          </p:cNvPr>
          <p:cNvSpPr txBox="1">
            <a:spLocks/>
          </p:cNvSpPr>
          <p:nvPr/>
        </p:nvSpPr>
        <p:spPr>
          <a:xfrm>
            <a:off x="736600" y="3270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a:t>Area Fills</a:t>
            </a:r>
            <a:br>
              <a:rPr lang="en-US" sz="4000"/>
            </a:br>
            <a:r>
              <a:rPr lang="en-US" sz="4000"/>
              <a:t>Centred Symbols</a:t>
            </a:r>
            <a:endParaRPr lang="en-GB" sz="4000" dirty="0"/>
          </a:p>
        </p:txBody>
      </p:sp>
    </p:spTree>
    <p:extLst>
      <p:ext uri="{BB962C8B-B14F-4D97-AF65-F5344CB8AC3E}">
        <p14:creationId xmlns:p14="http://schemas.microsoft.com/office/powerpoint/2010/main" val="23627728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69741-4B1A-673F-0A4D-F9D6A70A16E8}"/>
              </a:ext>
            </a:extLst>
          </p:cNvPr>
          <p:cNvSpPr>
            <a:spLocks noGrp="1"/>
          </p:cNvSpPr>
          <p:nvPr>
            <p:ph type="title"/>
          </p:nvPr>
        </p:nvSpPr>
        <p:spPr/>
        <p:txBody>
          <a:bodyPr/>
          <a:lstStyle/>
          <a:p>
            <a:r>
              <a:rPr lang="en-GB" dirty="0"/>
              <a:t>S-101 and S-98</a:t>
            </a:r>
          </a:p>
        </p:txBody>
      </p:sp>
      <p:sp>
        <p:nvSpPr>
          <p:cNvPr id="3" name="Content Placeholder 2">
            <a:extLst>
              <a:ext uri="{FF2B5EF4-FFF2-40B4-BE49-F238E27FC236}">
                <a16:creationId xmlns:a16="http://schemas.microsoft.com/office/drawing/2014/main" id="{0FF8702C-F821-A811-CE8D-682A773D521C}"/>
              </a:ext>
            </a:extLst>
          </p:cNvPr>
          <p:cNvSpPr>
            <a:spLocks noGrp="1"/>
          </p:cNvSpPr>
          <p:nvPr>
            <p:ph idx="1"/>
          </p:nvPr>
        </p:nvSpPr>
        <p:spPr>
          <a:xfrm>
            <a:off x="838200" y="1825625"/>
            <a:ext cx="10906664" cy="4351338"/>
          </a:xfrm>
        </p:spPr>
        <p:txBody>
          <a:bodyPr/>
          <a:lstStyle/>
          <a:p>
            <a:r>
              <a:rPr lang="en-GB" dirty="0"/>
              <a:t>Is there anything else in the S-101 product specification that needs to be in S-98, anything for which a requirement needs to be placed on the implementer? </a:t>
            </a:r>
          </a:p>
          <a:p>
            <a:r>
              <a:rPr lang="en-GB" dirty="0"/>
              <a:t>S-101 test datasets, functionality which isn’t an explicit “requirement”</a:t>
            </a:r>
          </a:p>
        </p:txBody>
      </p:sp>
    </p:spTree>
    <p:extLst>
      <p:ext uri="{BB962C8B-B14F-4D97-AF65-F5344CB8AC3E}">
        <p14:creationId xmlns:p14="http://schemas.microsoft.com/office/powerpoint/2010/main" val="10780541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71ED75-2B02-B92E-4548-F1AA363280F8}"/>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5B48DA22-3F10-16F0-8D95-A1C61659D2CA}"/>
              </a:ext>
            </a:extLst>
          </p:cNvPr>
          <p:cNvSpPr/>
          <p:nvPr/>
        </p:nvSpPr>
        <p:spPr>
          <a:xfrm>
            <a:off x="7365134" y="2035938"/>
            <a:ext cx="3438144" cy="3608832"/>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1FD90845-C0A7-7C5D-6937-3713020B795D}"/>
              </a:ext>
            </a:extLst>
          </p:cNvPr>
          <p:cNvSpPr/>
          <p:nvPr/>
        </p:nvSpPr>
        <p:spPr>
          <a:xfrm rot="21193878">
            <a:off x="7455501" y="3272139"/>
            <a:ext cx="2819809" cy="673445"/>
          </a:xfrm>
          <a:prstGeom prst="rect">
            <a:avLst/>
          </a:prstGeom>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Bridge</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4EAC5F68-2340-5C08-0982-DDBC9D068A32}"/>
              </a:ext>
            </a:extLst>
          </p:cNvPr>
          <p:cNvSpPr/>
          <p:nvPr/>
        </p:nvSpPr>
        <p:spPr>
          <a:xfrm>
            <a:off x="9430246" y="3251323"/>
            <a:ext cx="1270821" cy="9576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6960AFD-88CD-4CA1-EAD4-F6B4F06BC4CC}"/>
              </a:ext>
            </a:extLst>
          </p:cNvPr>
          <p:cNvSpPr txBox="1"/>
          <p:nvPr/>
        </p:nvSpPr>
        <p:spPr>
          <a:xfrm>
            <a:off x="10040119" y="3811891"/>
            <a:ext cx="71205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mn-cs"/>
              </a:rPr>
              <a:t>Viewport</a:t>
            </a:r>
            <a:endParaRPr kumimoji="0" lang="en-GB" sz="11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CC8B8DCE-30D7-0638-4A25-52D7D42542EA}"/>
              </a:ext>
            </a:extLst>
          </p:cNvPr>
          <p:cNvCxnSpPr>
            <a:cxnSpLocks/>
          </p:cNvCxnSpPr>
          <p:nvPr/>
        </p:nvCxnSpPr>
        <p:spPr>
          <a:xfrm>
            <a:off x="7365134" y="3446146"/>
            <a:ext cx="0" cy="66243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5CD545B-801F-4451-F8BF-22F687732613}"/>
              </a:ext>
            </a:extLst>
          </p:cNvPr>
          <p:cNvSpPr txBox="1"/>
          <p:nvPr/>
        </p:nvSpPr>
        <p:spPr>
          <a:xfrm>
            <a:off x="10241567" y="1983351"/>
            <a:ext cx="6479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rPr>
              <a:t>ENC</a:t>
            </a:r>
            <a:r>
              <a:rPr kumimoji="0" lang="en-US" sz="1800" b="0" i="0" u="none" strike="noStrike" kern="1200" cap="none" spc="0" normalizeH="0" baseline="-25000" noProof="0" dirty="0">
                <a:ln>
                  <a:noFill/>
                </a:ln>
                <a:solidFill>
                  <a:srgbClr val="44546A">
                    <a:lumMod val="50000"/>
                  </a:srgbClr>
                </a:solidFill>
                <a:effectLst/>
                <a:uLnTx/>
                <a:uFillTx/>
                <a:latin typeface="Calibri" panose="020F0502020204030204"/>
                <a:ea typeface="+mn-ea"/>
                <a:cs typeface="+mn-cs"/>
              </a:rPr>
              <a:t>1</a:t>
            </a:r>
            <a:endParaRPr kumimoji="0" lang="en-GB"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3C5B1E58-17CD-3BE0-78B3-8980A735E739}"/>
              </a:ext>
            </a:extLst>
          </p:cNvPr>
          <p:cNvSpPr/>
          <p:nvPr/>
        </p:nvSpPr>
        <p:spPr>
          <a:xfrm>
            <a:off x="8608608" y="3121374"/>
            <a:ext cx="89408" cy="8534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7B3D8E3F-F2E2-28AF-7085-972F91ED703C}"/>
              </a:ext>
            </a:extLst>
          </p:cNvPr>
          <p:cNvSpPr/>
          <p:nvPr/>
        </p:nvSpPr>
        <p:spPr>
          <a:xfrm>
            <a:off x="8586193" y="4039971"/>
            <a:ext cx="89408" cy="85344"/>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Arrow Connector 18">
            <a:extLst>
              <a:ext uri="{FF2B5EF4-FFF2-40B4-BE49-F238E27FC236}">
                <a16:creationId xmlns:a16="http://schemas.microsoft.com/office/drawing/2014/main" id="{F41D4FAA-A337-6346-7C2C-D070240682D3}"/>
              </a:ext>
            </a:extLst>
          </p:cNvPr>
          <p:cNvCxnSpPr>
            <a:cxnSpLocks/>
          </p:cNvCxnSpPr>
          <p:nvPr/>
        </p:nvCxnSpPr>
        <p:spPr>
          <a:xfrm flipH="1">
            <a:off x="10146645" y="3517450"/>
            <a:ext cx="257383" cy="396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Freeform: Shape 11">
            <a:extLst>
              <a:ext uri="{FF2B5EF4-FFF2-40B4-BE49-F238E27FC236}">
                <a16:creationId xmlns:a16="http://schemas.microsoft.com/office/drawing/2014/main" id="{F9E8ADD5-5C93-5DCC-C4B3-E30187CAD7ED}"/>
              </a:ext>
            </a:extLst>
          </p:cNvPr>
          <p:cNvSpPr/>
          <p:nvPr/>
        </p:nvSpPr>
        <p:spPr>
          <a:xfrm>
            <a:off x="8721610" y="3097227"/>
            <a:ext cx="349144" cy="348919"/>
          </a:xfrm>
          <a:custGeom>
            <a:avLst/>
            <a:gdLst>
              <a:gd name="connsiteX0" fmla="*/ 0 w 349144"/>
              <a:gd name="connsiteY0" fmla="*/ 57566 h 348919"/>
              <a:gd name="connsiteX1" fmla="*/ 300317 w 349144"/>
              <a:gd name="connsiteY1" fmla="*/ 21707 h 348919"/>
              <a:gd name="connsiteX2" fmla="*/ 345141 w 349144"/>
              <a:gd name="connsiteY2" fmla="*/ 348919 h 348919"/>
            </a:gdLst>
            <a:ahLst/>
            <a:cxnLst>
              <a:cxn ang="0">
                <a:pos x="connsiteX0" y="connsiteY0"/>
              </a:cxn>
              <a:cxn ang="0">
                <a:pos x="connsiteX1" y="connsiteY1"/>
              </a:cxn>
              <a:cxn ang="0">
                <a:pos x="connsiteX2" y="connsiteY2"/>
              </a:cxn>
            </a:cxnLst>
            <a:rect l="l" t="t" r="r" b="b"/>
            <a:pathLst>
              <a:path w="349144" h="348919">
                <a:moveTo>
                  <a:pt x="0" y="57566"/>
                </a:moveTo>
                <a:cubicBezTo>
                  <a:pt x="121397" y="15357"/>
                  <a:pt x="242794" y="-26852"/>
                  <a:pt x="300317" y="21707"/>
                </a:cubicBezTo>
                <a:cubicBezTo>
                  <a:pt x="357840" y="70266"/>
                  <a:pt x="351490" y="209592"/>
                  <a:pt x="345141" y="348919"/>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754F9B9D-78BA-AF1E-F428-C0B4E4742E5C}"/>
              </a:ext>
            </a:extLst>
          </p:cNvPr>
          <p:cNvSpPr txBox="1"/>
          <p:nvPr/>
        </p:nvSpPr>
        <p:spPr>
          <a:xfrm>
            <a:off x="8843699" y="2921187"/>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D409F87C-409F-A6D8-1216-B05CA37C0C9C}"/>
              </a:ext>
            </a:extLst>
          </p:cNvPr>
          <p:cNvSpPr/>
          <p:nvPr/>
        </p:nvSpPr>
        <p:spPr>
          <a:xfrm>
            <a:off x="8402003" y="3865395"/>
            <a:ext cx="354991" cy="227783"/>
          </a:xfrm>
          <a:custGeom>
            <a:avLst/>
            <a:gdLst>
              <a:gd name="connsiteX0" fmla="*/ 354991 w 354991"/>
              <a:gd name="connsiteY0" fmla="*/ 0 h 227783"/>
              <a:gd name="connsiteX1" fmla="*/ 5368 w 354991"/>
              <a:gd name="connsiteY1" fmla="*/ 197224 h 227783"/>
              <a:gd name="connsiteX2" fmla="*/ 175697 w 354991"/>
              <a:gd name="connsiteY2" fmla="*/ 224118 h 227783"/>
            </a:gdLst>
            <a:ahLst/>
            <a:cxnLst>
              <a:cxn ang="0">
                <a:pos x="connsiteX0" y="connsiteY0"/>
              </a:cxn>
              <a:cxn ang="0">
                <a:pos x="connsiteX1" y="connsiteY1"/>
              </a:cxn>
              <a:cxn ang="0">
                <a:pos x="connsiteX2" y="connsiteY2"/>
              </a:cxn>
            </a:cxnLst>
            <a:rect l="l" t="t" r="r" b="b"/>
            <a:pathLst>
              <a:path w="354991" h="227783">
                <a:moveTo>
                  <a:pt x="354991" y="0"/>
                </a:moveTo>
                <a:cubicBezTo>
                  <a:pt x="195120" y="79935"/>
                  <a:pt x="35250" y="159871"/>
                  <a:pt x="5368" y="197224"/>
                </a:cubicBezTo>
                <a:cubicBezTo>
                  <a:pt x="-24514" y="234577"/>
                  <a:pt x="75591" y="229347"/>
                  <a:pt x="175697" y="224118"/>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E202A18D-F32D-0FBC-D91F-5CFD5B5F5AF3}"/>
              </a:ext>
            </a:extLst>
          </p:cNvPr>
          <p:cNvSpPr txBox="1"/>
          <p:nvPr/>
        </p:nvSpPr>
        <p:spPr>
          <a:xfrm>
            <a:off x="8104251" y="4101101"/>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29E0BF0E-5212-BF72-3262-3BC17A9F3FD5}"/>
              </a:ext>
            </a:extLst>
          </p:cNvPr>
          <p:cNvSpPr/>
          <p:nvPr/>
        </p:nvSpPr>
        <p:spPr>
          <a:xfrm>
            <a:off x="8471646" y="3004128"/>
            <a:ext cx="354246" cy="369332"/>
          </a:xfrm>
          <a:prstGeom prst="rect">
            <a:avLst/>
          </a:prstGeom>
          <a:noFill/>
          <a:ln>
            <a:solidFill>
              <a:srgbClr val="C925BD"/>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3965E813-F076-1651-290B-C1394D24F076}"/>
              </a:ext>
            </a:extLst>
          </p:cNvPr>
          <p:cNvSpPr txBox="1"/>
          <p:nvPr/>
        </p:nvSpPr>
        <p:spPr>
          <a:xfrm>
            <a:off x="8390779" y="2806494"/>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S-124</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25" name="TextBox 24">
            <a:extLst>
              <a:ext uri="{FF2B5EF4-FFF2-40B4-BE49-F238E27FC236}">
                <a16:creationId xmlns:a16="http://schemas.microsoft.com/office/drawing/2014/main" id="{83BB841E-9326-0535-8ED5-484EC1DE4828}"/>
              </a:ext>
            </a:extLst>
          </p:cNvPr>
          <p:cNvSpPr txBox="1"/>
          <p:nvPr/>
        </p:nvSpPr>
        <p:spPr>
          <a:xfrm>
            <a:off x="10338236" y="3334448"/>
            <a:ext cx="421910"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7030A0"/>
                </a:solidFill>
                <a:effectLst/>
                <a:uLnTx/>
                <a:uFillTx/>
                <a:latin typeface="Calibri" panose="020F0502020204030204"/>
                <a:ea typeface="+mn-ea"/>
                <a:cs typeface="+mn-cs"/>
              </a:rPr>
              <a:t>pick</a:t>
            </a:r>
            <a:endParaRPr kumimoji="0" lang="en-GB" sz="1100" b="1"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38B3F4F6-C9E6-9735-1311-9AC5FCAFE94E}"/>
              </a:ext>
            </a:extLst>
          </p:cNvPr>
          <p:cNvSpPr txBox="1"/>
          <p:nvPr/>
        </p:nvSpPr>
        <p:spPr>
          <a:xfrm>
            <a:off x="10096290" y="3582025"/>
            <a:ext cx="25199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a</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7" name="TextBox 26">
            <a:extLst>
              <a:ext uri="{FF2B5EF4-FFF2-40B4-BE49-F238E27FC236}">
                <a16:creationId xmlns:a16="http://schemas.microsoft.com/office/drawing/2014/main" id="{0050D55F-AA59-8AF8-F6D0-4FD666D1DFBF}"/>
              </a:ext>
            </a:extLst>
          </p:cNvPr>
          <p:cNvSpPr txBox="1"/>
          <p:nvPr/>
        </p:nvSpPr>
        <p:spPr>
          <a:xfrm>
            <a:off x="8453839" y="3105302"/>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b</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CD926677-2664-1FD5-8689-45F88F463879}"/>
              </a:ext>
            </a:extLst>
          </p:cNvPr>
          <p:cNvSpPr txBox="1"/>
          <p:nvPr/>
        </p:nvSpPr>
        <p:spPr>
          <a:xfrm>
            <a:off x="8607298" y="3986558"/>
            <a:ext cx="243978"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c</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48BBB22F-8EE8-549E-8F6F-8495061EDD06}"/>
              </a:ext>
            </a:extLst>
          </p:cNvPr>
          <p:cNvSpPr txBox="1"/>
          <p:nvPr/>
        </p:nvSpPr>
        <p:spPr>
          <a:xfrm>
            <a:off x="8272801" y="2835617"/>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d</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33" name="TextBox 32">
            <a:extLst>
              <a:ext uri="{FF2B5EF4-FFF2-40B4-BE49-F238E27FC236}">
                <a16:creationId xmlns:a16="http://schemas.microsoft.com/office/drawing/2014/main" id="{603DD848-AD86-501F-6BA0-2C984A01B0D1}"/>
              </a:ext>
            </a:extLst>
          </p:cNvPr>
          <p:cNvSpPr txBox="1"/>
          <p:nvPr/>
        </p:nvSpPr>
        <p:spPr>
          <a:xfrm>
            <a:off x="7308313" y="2018126"/>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S-101</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39" name="TextBox 38">
            <a:extLst>
              <a:ext uri="{FF2B5EF4-FFF2-40B4-BE49-F238E27FC236}">
                <a16:creationId xmlns:a16="http://schemas.microsoft.com/office/drawing/2014/main" id="{FEF31051-E756-9A5F-8B96-DA90441D178C}"/>
              </a:ext>
            </a:extLst>
          </p:cNvPr>
          <p:cNvSpPr txBox="1"/>
          <p:nvPr/>
        </p:nvSpPr>
        <p:spPr>
          <a:xfrm>
            <a:off x="2397307" y="3393215"/>
            <a:ext cx="473129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What happens when you do a pick report?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Which features do you get information for [a-d]?</a:t>
            </a: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8F42A4AB-DEA6-71C2-B2C6-5B450AFBC170}"/>
              </a:ext>
            </a:extLst>
          </p:cNvPr>
          <p:cNvSpPr txBox="1"/>
          <p:nvPr/>
        </p:nvSpPr>
        <p:spPr>
          <a:xfrm>
            <a:off x="253202" y="67437"/>
            <a:ext cx="10413359" cy="1732141"/>
          </a:xfrm>
          <a:prstGeom prst="rect">
            <a:avLst/>
          </a:prstGeom>
          <a:noFill/>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Interoperability Identifier is ECDIS functionality. It is a “join field” providing interoperability across different product specifications – it says which features you want to be grouped together when one of them is picked by the pick report. </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How does it work when you want the NW information to be returned when the user picks the bridge?</a:t>
            </a:r>
          </a:p>
        </p:txBody>
      </p:sp>
    </p:spTree>
    <p:extLst>
      <p:ext uri="{BB962C8B-B14F-4D97-AF65-F5344CB8AC3E}">
        <p14:creationId xmlns:p14="http://schemas.microsoft.com/office/powerpoint/2010/main" val="3909132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80B89-96FE-78C6-17E8-6EA31608AD5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D093399-CF04-CB78-FE82-889F632EBB3B}"/>
              </a:ext>
            </a:extLst>
          </p:cNvPr>
          <p:cNvSpPr>
            <a:spLocks noGrp="1"/>
          </p:cNvSpPr>
          <p:nvPr>
            <p:ph idx="1"/>
          </p:nvPr>
        </p:nvSpPr>
        <p:spPr>
          <a:xfrm>
            <a:off x="268857" y="672943"/>
            <a:ext cx="8958670" cy="5913325"/>
          </a:xfrm>
        </p:spPr>
        <p:txBody>
          <a:bodyPr>
            <a:normAutofit fontScale="70000" lnSpcReduction="20000"/>
          </a:bodyPr>
          <a:lstStyle/>
          <a:p>
            <a:pPr>
              <a:lnSpc>
                <a:spcPct val="110000"/>
              </a:lnSpc>
            </a:pPr>
            <a:r>
              <a:rPr lang="en-US" dirty="0"/>
              <a:t>We are trying to do 2 different things:</a:t>
            </a:r>
          </a:p>
          <a:p>
            <a:pPr lvl="1">
              <a:lnSpc>
                <a:spcPct val="110000"/>
              </a:lnSpc>
            </a:pPr>
            <a:r>
              <a:rPr lang="en-US" b="1" dirty="0"/>
              <a:t>Identify features (</a:t>
            </a:r>
            <a:r>
              <a:rPr lang="en-US" b="1" dirty="0" err="1"/>
              <a:t>interoperabilityIdentifer</a:t>
            </a:r>
            <a:r>
              <a:rPr lang="en-US" b="1" dirty="0"/>
              <a:t> does this)</a:t>
            </a:r>
          </a:p>
          <a:p>
            <a:pPr lvl="1">
              <a:lnSpc>
                <a:spcPct val="110000"/>
              </a:lnSpc>
            </a:pPr>
            <a:r>
              <a:rPr lang="en-US" b="1" dirty="0"/>
              <a:t>Associate between features in different PS</a:t>
            </a:r>
            <a:r>
              <a:rPr lang="en-US" dirty="0"/>
              <a:t>, (</a:t>
            </a:r>
            <a:r>
              <a:rPr lang="en-US" i="1" dirty="0"/>
              <a:t>but also in different datasets (the same PS)</a:t>
            </a:r>
            <a:r>
              <a:rPr lang="en-US" dirty="0"/>
              <a:t>)</a:t>
            </a:r>
          </a:p>
          <a:p>
            <a:pPr lvl="1">
              <a:lnSpc>
                <a:spcPct val="110000"/>
              </a:lnSpc>
            </a:pPr>
            <a:endParaRPr lang="en-US" dirty="0"/>
          </a:p>
          <a:p>
            <a:pPr marL="0" indent="0">
              <a:lnSpc>
                <a:spcPct val="110000"/>
              </a:lnSpc>
              <a:buNone/>
            </a:pPr>
            <a:r>
              <a:rPr lang="en-US" dirty="0"/>
              <a:t>So</a:t>
            </a:r>
          </a:p>
          <a:p>
            <a:pPr>
              <a:lnSpc>
                <a:spcPct val="110000"/>
              </a:lnSpc>
            </a:pPr>
            <a:r>
              <a:rPr lang="en-US" b="1" i="1" dirty="0" err="1"/>
              <a:t>interoperablityIdentifier</a:t>
            </a:r>
            <a:r>
              <a:rPr lang="en-US" dirty="0"/>
              <a:t> identifies “features”</a:t>
            </a:r>
          </a:p>
          <a:p>
            <a:pPr>
              <a:lnSpc>
                <a:spcPct val="110000"/>
              </a:lnSpc>
            </a:pPr>
            <a:r>
              <a:rPr lang="en-US" b="1" i="1" dirty="0" err="1"/>
              <a:t>featureReference.interoperabilityIdentifier</a:t>
            </a:r>
            <a:r>
              <a:rPr lang="en-US" b="1" i="1" dirty="0"/>
              <a:t> </a:t>
            </a:r>
            <a:r>
              <a:rPr lang="en-US" dirty="0"/>
              <a:t>contains a reference to “other” identifiers in some product specifications (not all)</a:t>
            </a:r>
          </a:p>
          <a:p>
            <a:pPr>
              <a:lnSpc>
                <a:spcPct val="110000"/>
              </a:lnSpc>
            </a:pPr>
            <a:endParaRPr lang="en-US" dirty="0"/>
          </a:p>
          <a:p>
            <a:pPr>
              <a:lnSpc>
                <a:spcPct val="110000"/>
              </a:lnSpc>
            </a:pPr>
            <a:r>
              <a:rPr lang="en-US" dirty="0">
                <a:solidFill>
                  <a:srgbClr val="C00000"/>
                </a:solidFill>
              </a:rPr>
              <a:t>The ECDIS must return (in the pick report)</a:t>
            </a:r>
          </a:p>
          <a:p>
            <a:pPr lvl="1">
              <a:lnSpc>
                <a:spcPct val="110000"/>
              </a:lnSpc>
            </a:pPr>
            <a:r>
              <a:rPr lang="en-US" b="1" dirty="0">
                <a:solidFill>
                  <a:srgbClr val="C00000"/>
                </a:solidFill>
              </a:rPr>
              <a:t>All features with identical </a:t>
            </a:r>
            <a:r>
              <a:rPr lang="en-US" b="1" dirty="0" err="1">
                <a:solidFill>
                  <a:srgbClr val="C00000"/>
                </a:solidFill>
              </a:rPr>
              <a:t>interoperabilityIdentifiers</a:t>
            </a:r>
            <a:endParaRPr lang="en-US" b="1" dirty="0">
              <a:solidFill>
                <a:srgbClr val="C00000"/>
              </a:solidFill>
            </a:endParaRPr>
          </a:p>
          <a:p>
            <a:pPr lvl="1">
              <a:lnSpc>
                <a:spcPct val="110000"/>
              </a:lnSpc>
            </a:pPr>
            <a:r>
              <a:rPr lang="en-US" b="1" dirty="0">
                <a:solidFill>
                  <a:srgbClr val="C00000"/>
                </a:solidFill>
              </a:rPr>
              <a:t>Any feature which has a feature reference containing the </a:t>
            </a:r>
            <a:r>
              <a:rPr lang="en-US" b="1" dirty="0" err="1">
                <a:solidFill>
                  <a:srgbClr val="C00000"/>
                </a:solidFill>
              </a:rPr>
              <a:t>interoperabilityIdentifier</a:t>
            </a:r>
            <a:r>
              <a:rPr lang="en-US" b="1" dirty="0">
                <a:solidFill>
                  <a:srgbClr val="C00000"/>
                </a:solidFill>
              </a:rPr>
              <a:t> of the picked feature.</a:t>
            </a:r>
          </a:p>
          <a:p>
            <a:pPr lvl="1">
              <a:lnSpc>
                <a:spcPct val="110000"/>
              </a:lnSpc>
            </a:pPr>
            <a:endParaRPr lang="en-US" dirty="0"/>
          </a:p>
          <a:p>
            <a:pPr>
              <a:lnSpc>
                <a:spcPct val="110000"/>
              </a:lnSpc>
            </a:pPr>
            <a:r>
              <a:rPr lang="en-US" dirty="0"/>
              <a:t>This works for the current S-124</a:t>
            </a:r>
          </a:p>
          <a:p>
            <a:pPr>
              <a:lnSpc>
                <a:spcPct val="110000"/>
              </a:lnSpc>
            </a:pPr>
            <a:r>
              <a:rPr lang="en-US" dirty="0"/>
              <a:t>There can be multiple feature references in S-124</a:t>
            </a:r>
          </a:p>
          <a:p>
            <a:pPr>
              <a:lnSpc>
                <a:spcPct val="110000"/>
              </a:lnSpc>
            </a:pPr>
            <a:r>
              <a:rPr lang="en-US" dirty="0"/>
              <a:t>How can you associate between different datasets (same PS) Using common </a:t>
            </a:r>
            <a:r>
              <a:rPr lang="en-US" dirty="0" err="1"/>
              <a:t>foid</a:t>
            </a:r>
            <a:r>
              <a:rPr lang="en-US" dirty="0"/>
              <a:t>?</a:t>
            </a:r>
          </a:p>
          <a:p>
            <a:pPr>
              <a:lnSpc>
                <a:spcPct val="110000"/>
              </a:lnSpc>
            </a:pPr>
            <a:endParaRPr lang="en-GB" dirty="0"/>
          </a:p>
        </p:txBody>
      </p:sp>
      <p:pic>
        <p:nvPicPr>
          <p:cNvPr id="2" name="Picture 1">
            <a:extLst>
              <a:ext uri="{FF2B5EF4-FFF2-40B4-BE49-F238E27FC236}">
                <a16:creationId xmlns:a16="http://schemas.microsoft.com/office/drawing/2014/main" id="{A3CD1911-10B2-3FC9-6E8A-CAB0B7461F81}"/>
              </a:ext>
            </a:extLst>
          </p:cNvPr>
          <p:cNvPicPr>
            <a:picLocks noChangeAspect="1"/>
          </p:cNvPicPr>
          <p:nvPr/>
        </p:nvPicPr>
        <p:blipFill>
          <a:blip r:embed="rId2"/>
          <a:stretch>
            <a:fillRect/>
          </a:stretch>
        </p:blipFill>
        <p:spPr>
          <a:xfrm>
            <a:off x="8901499" y="612545"/>
            <a:ext cx="3158229" cy="3260281"/>
          </a:xfrm>
          <a:prstGeom prst="rect">
            <a:avLst/>
          </a:prstGeom>
        </p:spPr>
      </p:pic>
    </p:spTree>
    <p:extLst>
      <p:ext uri="{BB962C8B-B14F-4D97-AF65-F5344CB8AC3E}">
        <p14:creationId xmlns:p14="http://schemas.microsoft.com/office/powerpoint/2010/main" val="1281628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98E7A-4BB3-4899-D108-2FD918232EAE}"/>
            </a:ext>
          </a:extLst>
        </p:cNvPr>
        <p:cNvGrpSpPr/>
        <p:nvPr/>
      </p:nvGrpSpPr>
      <p:grpSpPr>
        <a:xfrm>
          <a:off x="0" y="0"/>
          <a:ext cx="0" cy="0"/>
          <a:chOff x="0" y="0"/>
          <a:chExt cx="0" cy="0"/>
        </a:xfrm>
      </p:grpSpPr>
      <p:sp>
        <p:nvSpPr>
          <p:cNvPr id="39" name="TextBox 38">
            <a:extLst>
              <a:ext uri="{FF2B5EF4-FFF2-40B4-BE49-F238E27FC236}">
                <a16:creationId xmlns:a16="http://schemas.microsoft.com/office/drawing/2014/main" id="{8A4E9779-CFD2-C2B7-C73F-7EF4258E5F3F}"/>
              </a:ext>
            </a:extLst>
          </p:cNvPr>
          <p:cNvSpPr txBox="1"/>
          <p:nvPr/>
        </p:nvSpPr>
        <p:spPr>
          <a:xfrm>
            <a:off x="1147012" y="5408210"/>
            <a:ext cx="473129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What happens when you do a pick report?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Which features do you get information for [a-e]?</a:t>
            </a: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AF71247E-3258-F45A-DDDA-A44CF445862E}"/>
              </a:ext>
            </a:extLst>
          </p:cNvPr>
          <p:cNvSpPr txBox="1"/>
          <p:nvPr/>
        </p:nvSpPr>
        <p:spPr>
          <a:xfrm>
            <a:off x="253202" y="67437"/>
            <a:ext cx="10413359" cy="734945"/>
          </a:xfrm>
          <a:prstGeom prst="rect">
            <a:avLst/>
          </a:prstGeom>
          <a:noFill/>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more complex case. When the bridge spans two different ENCs there needs to be a mechanism for providing interoperability across datasets from the same product specification </a:t>
            </a:r>
          </a:p>
        </p:txBody>
      </p:sp>
      <p:sp>
        <p:nvSpPr>
          <p:cNvPr id="54" name="Rectangle 53">
            <a:extLst>
              <a:ext uri="{FF2B5EF4-FFF2-40B4-BE49-F238E27FC236}">
                <a16:creationId xmlns:a16="http://schemas.microsoft.com/office/drawing/2014/main" id="{1FCACEBB-9740-F6E4-FCB4-09AE1AD8F390}"/>
              </a:ext>
            </a:extLst>
          </p:cNvPr>
          <p:cNvSpPr/>
          <p:nvPr/>
        </p:nvSpPr>
        <p:spPr>
          <a:xfrm>
            <a:off x="573472" y="1125739"/>
            <a:ext cx="3438144" cy="3608832"/>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4B669805-6368-4566-B7B6-2584956B9D10}"/>
              </a:ext>
            </a:extLst>
          </p:cNvPr>
          <p:cNvSpPr/>
          <p:nvPr/>
        </p:nvSpPr>
        <p:spPr>
          <a:xfrm>
            <a:off x="4011616" y="1125739"/>
            <a:ext cx="3438144" cy="3608832"/>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id="{D29F67BD-B682-5DDC-E4F8-A27478FAC276}"/>
              </a:ext>
            </a:extLst>
          </p:cNvPr>
          <p:cNvSpPr/>
          <p:nvPr/>
        </p:nvSpPr>
        <p:spPr>
          <a:xfrm rot="21193878">
            <a:off x="1991414" y="2486752"/>
            <a:ext cx="4937760" cy="673445"/>
          </a:xfrm>
          <a:prstGeom prst="rect">
            <a:avLst/>
          </a:prstGeom>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Bridge</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7" name="Rectangle 56">
            <a:extLst>
              <a:ext uri="{FF2B5EF4-FFF2-40B4-BE49-F238E27FC236}">
                <a16:creationId xmlns:a16="http://schemas.microsoft.com/office/drawing/2014/main" id="{68BB34E9-9DE5-146D-5E9F-6002B21B2B4C}"/>
              </a:ext>
            </a:extLst>
          </p:cNvPr>
          <p:cNvSpPr/>
          <p:nvPr/>
        </p:nvSpPr>
        <p:spPr>
          <a:xfrm>
            <a:off x="811216" y="2010988"/>
            <a:ext cx="3939516" cy="23781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TextBox 57">
            <a:extLst>
              <a:ext uri="{FF2B5EF4-FFF2-40B4-BE49-F238E27FC236}">
                <a16:creationId xmlns:a16="http://schemas.microsoft.com/office/drawing/2014/main" id="{1079E0BC-D7F0-6D8A-C305-1F1E4808B89E}"/>
              </a:ext>
            </a:extLst>
          </p:cNvPr>
          <p:cNvSpPr txBox="1"/>
          <p:nvPr/>
        </p:nvSpPr>
        <p:spPr>
          <a:xfrm>
            <a:off x="774119" y="2320555"/>
            <a:ext cx="104913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Viewport</a:t>
            </a: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59" name="Straight Connector 58">
            <a:extLst>
              <a:ext uri="{FF2B5EF4-FFF2-40B4-BE49-F238E27FC236}">
                <a16:creationId xmlns:a16="http://schemas.microsoft.com/office/drawing/2014/main" id="{27562849-4842-B8C0-0A15-33F83C56981A}"/>
              </a:ext>
            </a:extLst>
          </p:cNvPr>
          <p:cNvCxnSpPr>
            <a:cxnSpLocks/>
          </p:cNvCxnSpPr>
          <p:nvPr/>
        </p:nvCxnSpPr>
        <p:spPr>
          <a:xfrm>
            <a:off x="4011616" y="2535947"/>
            <a:ext cx="0" cy="66243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F1B16F55-31DD-F2C8-9523-115ED8175BF4}"/>
              </a:ext>
            </a:extLst>
          </p:cNvPr>
          <p:cNvSpPr txBox="1"/>
          <p:nvPr/>
        </p:nvSpPr>
        <p:spPr>
          <a:xfrm>
            <a:off x="3449905" y="1107928"/>
            <a:ext cx="6479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rPr>
              <a:t>ENC</a:t>
            </a:r>
            <a:r>
              <a:rPr kumimoji="0" lang="en-US" sz="1800" b="0" i="0" u="none" strike="noStrike" kern="1200" cap="none" spc="0" normalizeH="0" baseline="-25000" noProof="0" dirty="0">
                <a:ln>
                  <a:noFill/>
                </a:ln>
                <a:solidFill>
                  <a:srgbClr val="44546A">
                    <a:lumMod val="50000"/>
                  </a:srgbClr>
                </a:solidFill>
                <a:effectLst/>
                <a:uLnTx/>
                <a:uFillTx/>
                <a:latin typeface="Calibri" panose="020F0502020204030204"/>
                <a:ea typeface="+mn-ea"/>
                <a:cs typeface="+mn-cs"/>
              </a:rPr>
              <a:t>1</a:t>
            </a:r>
            <a:endParaRPr kumimoji="0" lang="en-GB"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endParaRPr>
          </a:p>
        </p:txBody>
      </p:sp>
      <p:sp>
        <p:nvSpPr>
          <p:cNvPr id="61" name="TextBox 60">
            <a:extLst>
              <a:ext uri="{FF2B5EF4-FFF2-40B4-BE49-F238E27FC236}">
                <a16:creationId xmlns:a16="http://schemas.microsoft.com/office/drawing/2014/main" id="{89BAE989-6C12-4CD4-B8AA-9E88F8521D58}"/>
              </a:ext>
            </a:extLst>
          </p:cNvPr>
          <p:cNvSpPr txBox="1"/>
          <p:nvPr/>
        </p:nvSpPr>
        <p:spPr>
          <a:xfrm>
            <a:off x="6888049" y="1073152"/>
            <a:ext cx="6479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rPr>
              <a:t>ENC</a:t>
            </a:r>
            <a:r>
              <a:rPr kumimoji="0" lang="en-US" sz="1800" b="0" i="0" u="none" strike="noStrike" kern="1200" cap="none" spc="0" normalizeH="0" baseline="-25000" noProof="0" dirty="0">
                <a:ln>
                  <a:noFill/>
                </a:ln>
                <a:solidFill>
                  <a:srgbClr val="44546A">
                    <a:lumMod val="50000"/>
                  </a:srgbClr>
                </a:solidFill>
                <a:effectLst/>
                <a:uLnTx/>
                <a:uFillTx/>
                <a:latin typeface="Calibri" panose="020F0502020204030204"/>
                <a:ea typeface="+mn-ea"/>
                <a:cs typeface="+mn-cs"/>
              </a:rPr>
              <a:t>2</a:t>
            </a:r>
            <a:endParaRPr kumimoji="0" lang="en-GB"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endParaRPr>
          </a:p>
        </p:txBody>
      </p:sp>
      <p:sp>
        <p:nvSpPr>
          <p:cNvPr id="62" name="Oval 61">
            <a:extLst>
              <a:ext uri="{FF2B5EF4-FFF2-40B4-BE49-F238E27FC236}">
                <a16:creationId xmlns:a16="http://schemas.microsoft.com/office/drawing/2014/main" id="{FD0B9CE2-5021-2BF5-E2C2-3E6849A4723E}"/>
              </a:ext>
            </a:extLst>
          </p:cNvPr>
          <p:cNvSpPr/>
          <p:nvPr/>
        </p:nvSpPr>
        <p:spPr>
          <a:xfrm>
            <a:off x="5255090" y="2211175"/>
            <a:ext cx="89408" cy="8534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Oval 62">
            <a:extLst>
              <a:ext uri="{FF2B5EF4-FFF2-40B4-BE49-F238E27FC236}">
                <a16:creationId xmlns:a16="http://schemas.microsoft.com/office/drawing/2014/main" id="{F494CF52-0C56-0785-D343-B3B69E11134A}"/>
              </a:ext>
            </a:extLst>
          </p:cNvPr>
          <p:cNvSpPr/>
          <p:nvPr/>
        </p:nvSpPr>
        <p:spPr>
          <a:xfrm>
            <a:off x="5232675" y="3129772"/>
            <a:ext cx="89408" cy="85344"/>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64" name="Straight Arrow Connector 63">
            <a:extLst>
              <a:ext uri="{FF2B5EF4-FFF2-40B4-BE49-F238E27FC236}">
                <a16:creationId xmlns:a16="http://schemas.microsoft.com/office/drawing/2014/main" id="{5581F564-D5B1-2904-D8BB-668624123CE0}"/>
              </a:ext>
            </a:extLst>
          </p:cNvPr>
          <p:cNvCxnSpPr/>
          <p:nvPr/>
        </p:nvCxnSpPr>
        <p:spPr>
          <a:xfrm>
            <a:off x="1823252" y="2961330"/>
            <a:ext cx="268705" cy="1684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A1FC92D1-84A5-2509-6051-87D8AE905C14}"/>
              </a:ext>
            </a:extLst>
          </p:cNvPr>
          <p:cNvSpPr txBox="1"/>
          <p:nvPr/>
        </p:nvSpPr>
        <p:spPr>
          <a:xfrm>
            <a:off x="1348308" y="2760440"/>
            <a:ext cx="57099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7030A0"/>
                </a:solidFill>
                <a:effectLst/>
                <a:uLnTx/>
                <a:uFillTx/>
                <a:latin typeface="Calibri" panose="020F0502020204030204"/>
                <a:ea typeface="+mn-ea"/>
                <a:cs typeface="+mn-cs"/>
              </a:rPr>
              <a:t>pick</a:t>
            </a:r>
            <a:endParaRPr kumimoji="0" lang="en-GB" sz="1800" b="1"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66" name="TextBox 65">
            <a:extLst>
              <a:ext uri="{FF2B5EF4-FFF2-40B4-BE49-F238E27FC236}">
                <a16:creationId xmlns:a16="http://schemas.microsoft.com/office/drawing/2014/main" id="{3D21E4F9-E7DB-F487-86C3-392B32988B40}"/>
              </a:ext>
            </a:extLst>
          </p:cNvPr>
          <p:cNvSpPr txBox="1"/>
          <p:nvPr/>
        </p:nvSpPr>
        <p:spPr>
          <a:xfrm>
            <a:off x="2382267" y="2884755"/>
            <a:ext cx="25199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a</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67" name="TextBox 66">
            <a:extLst>
              <a:ext uri="{FF2B5EF4-FFF2-40B4-BE49-F238E27FC236}">
                <a16:creationId xmlns:a16="http://schemas.microsoft.com/office/drawing/2014/main" id="{5629815A-87F0-E8AE-7311-4712E3065DCC}"/>
              </a:ext>
            </a:extLst>
          </p:cNvPr>
          <p:cNvSpPr txBox="1"/>
          <p:nvPr/>
        </p:nvSpPr>
        <p:spPr>
          <a:xfrm>
            <a:off x="6434417" y="2476446"/>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b</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68" name="TextBox 67">
            <a:extLst>
              <a:ext uri="{FF2B5EF4-FFF2-40B4-BE49-F238E27FC236}">
                <a16:creationId xmlns:a16="http://schemas.microsoft.com/office/drawing/2014/main" id="{B206CC52-DD0A-2892-A324-6DF157C11AD4}"/>
              </a:ext>
            </a:extLst>
          </p:cNvPr>
          <p:cNvSpPr txBox="1"/>
          <p:nvPr/>
        </p:nvSpPr>
        <p:spPr>
          <a:xfrm>
            <a:off x="5274483" y="2171595"/>
            <a:ext cx="243978"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c</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69" name="TextBox 68">
            <a:extLst>
              <a:ext uri="{FF2B5EF4-FFF2-40B4-BE49-F238E27FC236}">
                <a16:creationId xmlns:a16="http://schemas.microsoft.com/office/drawing/2014/main" id="{B3FAB11B-6453-2F4B-5773-02117D988B9A}"/>
              </a:ext>
            </a:extLst>
          </p:cNvPr>
          <p:cNvSpPr txBox="1"/>
          <p:nvPr/>
        </p:nvSpPr>
        <p:spPr>
          <a:xfrm>
            <a:off x="5260057" y="3174473"/>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d</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70" name="TextBox 69">
            <a:extLst>
              <a:ext uri="{FF2B5EF4-FFF2-40B4-BE49-F238E27FC236}">
                <a16:creationId xmlns:a16="http://schemas.microsoft.com/office/drawing/2014/main" id="{C85B9AEB-FF69-C217-ECAF-761707268C56}"/>
              </a:ext>
            </a:extLst>
          </p:cNvPr>
          <p:cNvSpPr txBox="1"/>
          <p:nvPr/>
        </p:nvSpPr>
        <p:spPr>
          <a:xfrm>
            <a:off x="542329" y="1107928"/>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S-101</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71" name="TextBox 70">
            <a:extLst>
              <a:ext uri="{FF2B5EF4-FFF2-40B4-BE49-F238E27FC236}">
                <a16:creationId xmlns:a16="http://schemas.microsoft.com/office/drawing/2014/main" id="{5E8908BE-61C2-FE7B-8F2B-1E0519477191}"/>
              </a:ext>
            </a:extLst>
          </p:cNvPr>
          <p:cNvSpPr txBox="1"/>
          <p:nvPr/>
        </p:nvSpPr>
        <p:spPr>
          <a:xfrm>
            <a:off x="3954795" y="1107927"/>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S-101</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72" name="TextBox 71">
            <a:extLst>
              <a:ext uri="{FF2B5EF4-FFF2-40B4-BE49-F238E27FC236}">
                <a16:creationId xmlns:a16="http://schemas.microsoft.com/office/drawing/2014/main" id="{A2AB304D-7A14-F0F8-6F5E-3FA83F470FF1}"/>
              </a:ext>
            </a:extLst>
          </p:cNvPr>
          <p:cNvSpPr txBox="1"/>
          <p:nvPr/>
        </p:nvSpPr>
        <p:spPr>
          <a:xfrm rot="21175780">
            <a:off x="1982882" y="3187077"/>
            <a:ext cx="118013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foid</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=1810:238972:42</a:t>
            </a:r>
            <a:endParaRPr kumimoji="0" lang="en-GB"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3" name="TextBox 72">
            <a:extLst>
              <a:ext uri="{FF2B5EF4-FFF2-40B4-BE49-F238E27FC236}">
                <a16:creationId xmlns:a16="http://schemas.microsoft.com/office/drawing/2014/main" id="{3B94D7AE-019E-0CB8-E029-B1AB6CD3C68D}"/>
              </a:ext>
            </a:extLst>
          </p:cNvPr>
          <p:cNvSpPr txBox="1"/>
          <p:nvPr/>
        </p:nvSpPr>
        <p:spPr>
          <a:xfrm rot="21175780">
            <a:off x="3941845" y="2956508"/>
            <a:ext cx="118013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foid</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=1810:238972:42</a:t>
            </a:r>
            <a:endParaRPr kumimoji="0" lang="en-GB"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4" name="Freeform: Shape 73">
            <a:extLst>
              <a:ext uri="{FF2B5EF4-FFF2-40B4-BE49-F238E27FC236}">
                <a16:creationId xmlns:a16="http://schemas.microsoft.com/office/drawing/2014/main" id="{D2B0F253-7B13-AC5C-30D5-475E4A038746}"/>
              </a:ext>
            </a:extLst>
          </p:cNvPr>
          <p:cNvSpPr/>
          <p:nvPr/>
        </p:nvSpPr>
        <p:spPr>
          <a:xfrm>
            <a:off x="5368092" y="2187028"/>
            <a:ext cx="349144" cy="348919"/>
          </a:xfrm>
          <a:custGeom>
            <a:avLst/>
            <a:gdLst>
              <a:gd name="connsiteX0" fmla="*/ 0 w 349144"/>
              <a:gd name="connsiteY0" fmla="*/ 57566 h 348919"/>
              <a:gd name="connsiteX1" fmla="*/ 300317 w 349144"/>
              <a:gd name="connsiteY1" fmla="*/ 21707 h 348919"/>
              <a:gd name="connsiteX2" fmla="*/ 345141 w 349144"/>
              <a:gd name="connsiteY2" fmla="*/ 348919 h 348919"/>
            </a:gdLst>
            <a:ahLst/>
            <a:cxnLst>
              <a:cxn ang="0">
                <a:pos x="connsiteX0" y="connsiteY0"/>
              </a:cxn>
              <a:cxn ang="0">
                <a:pos x="connsiteX1" y="connsiteY1"/>
              </a:cxn>
              <a:cxn ang="0">
                <a:pos x="connsiteX2" y="connsiteY2"/>
              </a:cxn>
            </a:cxnLst>
            <a:rect l="l" t="t" r="r" b="b"/>
            <a:pathLst>
              <a:path w="349144" h="348919">
                <a:moveTo>
                  <a:pt x="0" y="57566"/>
                </a:moveTo>
                <a:cubicBezTo>
                  <a:pt x="121397" y="15357"/>
                  <a:pt x="242794" y="-26852"/>
                  <a:pt x="300317" y="21707"/>
                </a:cubicBezTo>
                <a:cubicBezTo>
                  <a:pt x="357840" y="70266"/>
                  <a:pt x="351490" y="209592"/>
                  <a:pt x="345141" y="348919"/>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TextBox 74">
            <a:extLst>
              <a:ext uri="{FF2B5EF4-FFF2-40B4-BE49-F238E27FC236}">
                <a16:creationId xmlns:a16="http://schemas.microsoft.com/office/drawing/2014/main" id="{CF1C1A1E-511A-E43F-6C40-6D7A3DF58496}"/>
              </a:ext>
            </a:extLst>
          </p:cNvPr>
          <p:cNvSpPr txBox="1"/>
          <p:nvPr/>
        </p:nvSpPr>
        <p:spPr>
          <a:xfrm>
            <a:off x="5490181" y="2010988"/>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6" name="Freeform: Shape 75">
            <a:extLst>
              <a:ext uri="{FF2B5EF4-FFF2-40B4-BE49-F238E27FC236}">
                <a16:creationId xmlns:a16="http://schemas.microsoft.com/office/drawing/2014/main" id="{082799C9-2E88-34E7-DD7A-ACC4517C2891}"/>
              </a:ext>
            </a:extLst>
          </p:cNvPr>
          <p:cNvSpPr/>
          <p:nvPr/>
        </p:nvSpPr>
        <p:spPr>
          <a:xfrm>
            <a:off x="5048485" y="2955196"/>
            <a:ext cx="354991" cy="227783"/>
          </a:xfrm>
          <a:custGeom>
            <a:avLst/>
            <a:gdLst>
              <a:gd name="connsiteX0" fmla="*/ 354991 w 354991"/>
              <a:gd name="connsiteY0" fmla="*/ 0 h 227783"/>
              <a:gd name="connsiteX1" fmla="*/ 5368 w 354991"/>
              <a:gd name="connsiteY1" fmla="*/ 197224 h 227783"/>
              <a:gd name="connsiteX2" fmla="*/ 175697 w 354991"/>
              <a:gd name="connsiteY2" fmla="*/ 224118 h 227783"/>
            </a:gdLst>
            <a:ahLst/>
            <a:cxnLst>
              <a:cxn ang="0">
                <a:pos x="connsiteX0" y="connsiteY0"/>
              </a:cxn>
              <a:cxn ang="0">
                <a:pos x="connsiteX1" y="connsiteY1"/>
              </a:cxn>
              <a:cxn ang="0">
                <a:pos x="connsiteX2" y="connsiteY2"/>
              </a:cxn>
            </a:cxnLst>
            <a:rect l="l" t="t" r="r" b="b"/>
            <a:pathLst>
              <a:path w="354991" h="227783">
                <a:moveTo>
                  <a:pt x="354991" y="0"/>
                </a:moveTo>
                <a:cubicBezTo>
                  <a:pt x="195120" y="79935"/>
                  <a:pt x="35250" y="159871"/>
                  <a:pt x="5368" y="197224"/>
                </a:cubicBezTo>
                <a:cubicBezTo>
                  <a:pt x="-24514" y="234577"/>
                  <a:pt x="75591" y="229347"/>
                  <a:pt x="175697" y="224118"/>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7" name="TextBox 76">
            <a:extLst>
              <a:ext uri="{FF2B5EF4-FFF2-40B4-BE49-F238E27FC236}">
                <a16:creationId xmlns:a16="http://schemas.microsoft.com/office/drawing/2014/main" id="{A5D9BE27-95BF-FE68-2CFA-00007EDC3463}"/>
              </a:ext>
            </a:extLst>
          </p:cNvPr>
          <p:cNvSpPr txBox="1"/>
          <p:nvPr/>
        </p:nvSpPr>
        <p:spPr>
          <a:xfrm>
            <a:off x="4750733" y="3190902"/>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1317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CFBA7B-9DBA-68A8-F26F-A08C3C580239}"/>
            </a:ext>
          </a:extLst>
        </p:cNvPr>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08C4BBC1-08B0-F0B5-3767-7C1CB9545409}"/>
              </a:ext>
            </a:extLst>
          </p:cNvPr>
          <p:cNvSpPr>
            <a:spLocks noGrp="1"/>
          </p:cNvSpPr>
          <p:nvPr>
            <p:ph idx="1"/>
          </p:nvPr>
        </p:nvSpPr>
        <p:spPr>
          <a:xfrm>
            <a:off x="240527" y="950843"/>
            <a:ext cx="8763000" cy="5132294"/>
          </a:xfrm>
        </p:spPr>
        <p:txBody>
          <a:bodyPr vert="horz" lIns="91440" tIns="45720" rIns="91440" bIns="45720" rtlCol="0" anchor="t">
            <a:noAutofit/>
          </a:bodyPr>
          <a:lstStyle/>
          <a:p>
            <a:pPr>
              <a:buFont typeface="Arial" panose="020B0604020202020204" pitchFamily="34" charset="0"/>
              <a:buChar char="•"/>
            </a:pPr>
            <a:r>
              <a:rPr lang="fr-FR" sz="1800" dirty="0">
                <a:solidFill>
                  <a:schemeClr val="tx1"/>
                </a:solidFill>
                <a:latin typeface="Aptos"/>
              </a:rPr>
              <a:t>Tests are </a:t>
            </a:r>
            <a:r>
              <a:rPr lang="fr-FR" sz="1800" dirty="0" err="1">
                <a:solidFill>
                  <a:schemeClr val="tx1"/>
                </a:solidFill>
                <a:latin typeface="Aptos"/>
              </a:rPr>
              <a:t>being</a:t>
            </a:r>
            <a:r>
              <a:rPr lang="fr-FR" sz="1800" dirty="0">
                <a:solidFill>
                  <a:schemeClr val="tx1"/>
                </a:solidFill>
                <a:latin typeface="Aptos"/>
              </a:rPr>
              <a:t> </a:t>
            </a:r>
            <a:r>
              <a:rPr lang="fr-FR" sz="1800" dirty="0" err="1">
                <a:solidFill>
                  <a:schemeClr val="tx1"/>
                </a:solidFill>
                <a:latin typeface="Aptos"/>
              </a:rPr>
              <a:t>updated</a:t>
            </a:r>
            <a:r>
              <a:rPr lang="fr-FR" sz="1800" dirty="0">
                <a:solidFill>
                  <a:schemeClr val="tx1"/>
                </a:solidFill>
                <a:latin typeface="Aptos"/>
              </a:rPr>
              <a:t> </a:t>
            </a:r>
            <a:r>
              <a:rPr lang="fr-FR" sz="1800" dirty="0" err="1">
                <a:solidFill>
                  <a:schemeClr val="tx1"/>
                </a:solidFill>
                <a:latin typeface="Aptos"/>
              </a:rPr>
              <a:t>with</a:t>
            </a:r>
            <a:r>
              <a:rPr lang="fr-FR" sz="1800" dirty="0">
                <a:solidFill>
                  <a:schemeClr val="tx1"/>
                </a:solidFill>
                <a:latin typeface="Aptos"/>
              </a:rPr>
              <a:t> to </a:t>
            </a:r>
            <a:r>
              <a:rPr lang="fr-FR" sz="1800" dirty="0" err="1">
                <a:solidFill>
                  <a:schemeClr val="tx1"/>
                </a:solidFill>
                <a:latin typeface="Aptos"/>
              </a:rPr>
              <a:t>adopt</a:t>
            </a:r>
            <a:r>
              <a:rPr lang="fr-FR" sz="1800" dirty="0">
                <a:solidFill>
                  <a:schemeClr val="tx1"/>
                </a:solidFill>
                <a:latin typeface="Aptos"/>
              </a:rPr>
              <a:t> the new configuration </a:t>
            </a:r>
            <a:r>
              <a:rPr lang="fr-FR" sz="1800" dirty="0" err="1">
                <a:solidFill>
                  <a:schemeClr val="tx1"/>
                </a:solidFill>
                <a:latin typeface="Aptos"/>
              </a:rPr>
              <a:t>worksheet</a:t>
            </a:r>
            <a:r>
              <a:rPr lang="fr-FR" sz="1800" dirty="0">
                <a:solidFill>
                  <a:schemeClr val="tx1"/>
                </a:solidFill>
                <a:latin typeface="Aptos"/>
              </a:rPr>
              <a:t>.</a:t>
            </a:r>
          </a:p>
          <a:p>
            <a:pPr>
              <a:buFont typeface="Arial" panose="020B0604020202020204" pitchFamily="34" charset="0"/>
              <a:buChar char="•"/>
            </a:pPr>
            <a:r>
              <a:rPr lang="fr-FR" sz="1800" dirty="0" err="1">
                <a:solidFill>
                  <a:schemeClr val="tx1"/>
                </a:solidFill>
                <a:latin typeface="Aptos"/>
              </a:rPr>
              <a:t>Some</a:t>
            </a:r>
            <a:r>
              <a:rPr lang="fr-FR" sz="1800" dirty="0">
                <a:solidFill>
                  <a:schemeClr val="tx1"/>
                </a:solidFill>
                <a:latin typeface="Aptos"/>
              </a:rPr>
              <a:t> </a:t>
            </a:r>
            <a:r>
              <a:rPr lang="fr-FR" sz="1800" dirty="0" err="1">
                <a:solidFill>
                  <a:schemeClr val="tx1"/>
                </a:solidFill>
                <a:latin typeface="Aptos"/>
              </a:rPr>
              <a:t>inconscistencies</a:t>
            </a:r>
            <a:r>
              <a:rPr lang="fr-FR" sz="1800" dirty="0">
                <a:solidFill>
                  <a:schemeClr val="tx1"/>
                </a:solidFill>
                <a:latin typeface="Aptos"/>
              </a:rPr>
              <a:t> to </a:t>
            </a:r>
            <a:r>
              <a:rPr lang="fr-FR" sz="1800" dirty="0" err="1">
                <a:solidFill>
                  <a:schemeClr val="tx1"/>
                </a:solidFill>
                <a:latin typeface="Aptos"/>
              </a:rPr>
              <a:t>be</a:t>
            </a:r>
            <a:r>
              <a:rPr lang="fr-FR" sz="1800" dirty="0">
                <a:solidFill>
                  <a:schemeClr val="tx1"/>
                </a:solidFill>
                <a:latin typeface="Aptos"/>
              </a:rPr>
              <a:t> </a:t>
            </a:r>
            <a:r>
              <a:rPr lang="fr-FR" sz="1800" dirty="0" err="1">
                <a:solidFill>
                  <a:schemeClr val="tx1"/>
                </a:solidFill>
                <a:latin typeface="Aptos"/>
              </a:rPr>
              <a:t>fixed</a:t>
            </a:r>
            <a:r>
              <a:rPr lang="fr-FR" sz="1800" dirty="0">
                <a:solidFill>
                  <a:schemeClr val="tx1"/>
                </a:solidFill>
                <a:latin typeface="Aptos"/>
              </a:rPr>
              <a:t>:</a:t>
            </a:r>
          </a:p>
          <a:p>
            <a:pPr lvl="2">
              <a:buFont typeface="Wingdings" panose="05000000000000000000" pitchFamily="2" charset="2"/>
              <a:buChar char="ü"/>
            </a:pPr>
            <a:r>
              <a:rPr lang="fr-FR" sz="1800" dirty="0">
                <a:latin typeface="Aptos"/>
              </a:rPr>
              <a:t> </a:t>
            </a:r>
            <a:r>
              <a:rPr lang="fr-FR" sz="1800" dirty="0" err="1">
                <a:latin typeface="Aptos"/>
              </a:rPr>
              <a:t>Terminology</a:t>
            </a:r>
            <a:r>
              <a:rPr lang="fr-FR" sz="1800" dirty="0">
                <a:latin typeface="Aptos"/>
              </a:rPr>
              <a:t>: « </a:t>
            </a:r>
            <a:r>
              <a:rPr lang="fr-FR" sz="1800" dirty="0" err="1">
                <a:latin typeface="Aptos"/>
              </a:rPr>
              <a:t>Load</a:t>
            </a:r>
            <a:r>
              <a:rPr lang="fr-FR" sz="1800" dirty="0">
                <a:latin typeface="Aptos"/>
              </a:rPr>
              <a:t> » vs « Import »;</a:t>
            </a:r>
          </a:p>
          <a:p>
            <a:pPr marL="2743200" lvl="6" indent="0">
              <a:buNone/>
            </a:pPr>
            <a:r>
              <a:rPr lang="fr-FR" sz="1800" dirty="0">
                <a:latin typeface="Aptos"/>
              </a:rPr>
              <a:t>« Chart Catalogue » vs « System </a:t>
            </a:r>
            <a:r>
              <a:rPr lang="fr-FR" sz="1800" dirty="0" err="1">
                <a:latin typeface="Aptos"/>
              </a:rPr>
              <a:t>Database</a:t>
            </a:r>
            <a:r>
              <a:rPr lang="fr-FR" sz="1800" dirty="0">
                <a:latin typeface="Aptos"/>
              </a:rPr>
              <a:t> », etc.</a:t>
            </a:r>
          </a:p>
          <a:p>
            <a:pPr marL="457200">
              <a:buFont typeface="Arial" panose="020B0604020202020204" pitchFamily="34" charset="0"/>
              <a:buChar char="•"/>
            </a:pPr>
            <a:r>
              <a:rPr lang="fr-FR" sz="1800" dirty="0" err="1">
                <a:solidFill>
                  <a:schemeClr val="tx1"/>
                </a:solidFill>
                <a:latin typeface="Aptos"/>
              </a:rPr>
              <a:t>Inconcistecy</a:t>
            </a:r>
            <a:r>
              <a:rPr lang="fr-FR" sz="1800" dirty="0">
                <a:solidFill>
                  <a:schemeClr val="tx1"/>
                </a:solidFill>
                <a:latin typeface="Aptos"/>
              </a:rPr>
              <a:t> </a:t>
            </a:r>
            <a:r>
              <a:rPr lang="fr-FR" sz="1800" dirty="0" err="1">
                <a:solidFill>
                  <a:schemeClr val="tx1"/>
                </a:solidFill>
                <a:latin typeface="Aptos"/>
              </a:rPr>
              <a:t>betwen</a:t>
            </a:r>
            <a:r>
              <a:rPr lang="fr-FR" sz="1800" dirty="0">
                <a:solidFill>
                  <a:schemeClr val="tx1"/>
                </a:solidFill>
                <a:latin typeface="Aptos"/>
              </a:rPr>
              <a:t> the </a:t>
            </a:r>
            <a:r>
              <a:rPr lang="fr-FR" sz="1800" dirty="0" err="1">
                <a:solidFill>
                  <a:schemeClr val="tx1"/>
                </a:solidFill>
                <a:latin typeface="Aptos"/>
              </a:rPr>
              <a:t>announced</a:t>
            </a:r>
            <a:r>
              <a:rPr lang="fr-FR" sz="1800" dirty="0">
                <a:solidFill>
                  <a:schemeClr val="tx1"/>
                </a:solidFill>
                <a:latin typeface="Aptos"/>
              </a:rPr>
              <a:t> and </a:t>
            </a:r>
            <a:r>
              <a:rPr lang="fr-FR" sz="1800" dirty="0" err="1">
                <a:solidFill>
                  <a:schemeClr val="tx1"/>
                </a:solidFill>
                <a:latin typeface="Aptos"/>
              </a:rPr>
              <a:t>actual</a:t>
            </a:r>
            <a:r>
              <a:rPr lang="fr-FR" sz="1800" dirty="0">
                <a:solidFill>
                  <a:schemeClr val="tx1"/>
                </a:solidFill>
                <a:latin typeface="Aptos"/>
              </a:rPr>
              <a:t> </a:t>
            </a:r>
            <a:r>
              <a:rPr lang="fr-FR" sz="1800" dirty="0" err="1">
                <a:solidFill>
                  <a:schemeClr val="tx1"/>
                </a:solidFill>
                <a:latin typeface="Aptos"/>
              </a:rPr>
              <a:t>scale</a:t>
            </a:r>
            <a:r>
              <a:rPr lang="fr-FR" sz="1800" dirty="0">
                <a:solidFill>
                  <a:schemeClr val="tx1"/>
                </a:solidFill>
                <a:latin typeface="Aptos"/>
              </a:rPr>
              <a:t> of the </a:t>
            </a:r>
            <a:r>
              <a:rPr lang="fr-FR" sz="1800" dirty="0" err="1">
                <a:solidFill>
                  <a:schemeClr val="tx1"/>
                </a:solidFill>
                <a:latin typeface="Aptos"/>
              </a:rPr>
              <a:t>screenshots</a:t>
            </a:r>
            <a:r>
              <a:rPr lang="fr-FR" sz="1800" dirty="0">
                <a:solidFill>
                  <a:schemeClr val="tx1"/>
                </a:solidFill>
                <a:latin typeface="Aptos"/>
              </a:rPr>
              <a:t>.</a:t>
            </a:r>
          </a:p>
          <a:p>
            <a:pPr marL="457200">
              <a:buFont typeface="Arial" panose="020B0604020202020204" pitchFamily="34" charset="0"/>
              <a:buChar char="•"/>
            </a:pPr>
            <a:r>
              <a:rPr lang="fr-FR" sz="1800" dirty="0" err="1">
                <a:solidFill>
                  <a:schemeClr val="tx1"/>
                </a:solidFill>
                <a:latin typeface="Aptos"/>
              </a:rPr>
              <a:t>Inconcistencies</a:t>
            </a:r>
            <a:r>
              <a:rPr lang="fr-FR" sz="1800" dirty="0">
                <a:solidFill>
                  <a:schemeClr val="tx1"/>
                </a:solidFill>
                <a:latin typeface="Aptos"/>
              </a:rPr>
              <a:t> in the content of « Setup » and « Actions » are </a:t>
            </a:r>
            <a:r>
              <a:rPr lang="fr-FR" sz="1800" dirty="0" err="1">
                <a:solidFill>
                  <a:schemeClr val="tx1"/>
                </a:solidFill>
                <a:latin typeface="Aptos"/>
              </a:rPr>
              <a:t>being</a:t>
            </a:r>
            <a:r>
              <a:rPr lang="fr-FR" sz="1800" dirty="0">
                <a:solidFill>
                  <a:schemeClr val="tx1"/>
                </a:solidFill>
                <a:latin typeface="Aptos"/>
              </a:rPr>
              <a:t> </a:t>
            </a:r>
            <a:r>
              <a:rPr lang="fr-FR" sz="1800" dirty="0" err="1">
                <a:solidFill>
                  <a:schemeClr val="tx1"/>
                </a:solidFill>
                <a:latin typeface="Aptos"/>
              </a:rPr>
              <a:t>reviewed</a:t>
            </a:r>
            <a:r>
              <a:rPr lang="fr-FR" sz="1800" dirty="0">
                <a:solidFill>
                  <a:schemeClr val="tx1"/>
                </a:solidFill>
                <a:latin typeface="Aptos"/>
              </a:rPr>
              <a:t>.</a:t>
            </a:r>
          </a:p>
          <a:p>
            <a:pPr marL="457200">
              <a:buFont typeface="Arial" panose="020B0604020202020204" pitchFamily="34" charset="0"/>
              <a:buChar char="•"/>
            </a:pPr>
            <a:r>
              <a:rPr lang="fr-FR" sz="1800" dirty="0">
                <a:solidFill>
                  <a:schemeClr val="tx1"/>
                </a:solidFill>
                <a:latin typeface="Aptos"/>
              </a:rPr>
              <a:t>« Actions » and « </a:t>
            </a:r>
            <a:r>
              <a:rPr lang="fr-FR" sz="1800" dirty="0" err="1">
                <a:solidFill>
                  <a:schemeClr val="tx1"/>
                </a:solidFill>
                <a:latin typeface="Aptos"/>
              </a:rPr>
              <a:t>Results</a:t>
            </a:r>
            <a:r>
              <a:rPr lang="fr-FR" sz="1800" dirty="0">
                <a:solidFill>
                  <a:schemeClr val="tx1"/>
                </a:solidFill>
                <a:latin typeface="Aptos"/>
              </a:rPr>
              <a:t> » are </a:t>
            </a:r>
            <a:r>
              <a:rPr lang="fr-FR" sz="1800" dirty="0" err="1">
                <a:solidFill>
                  <a:schemeClr val="tx1"/>
                </a:solidFill>
                <a:latin typeface="Aptos"/>
              </a:rPr>
              <a:t>being</a:t>
            </a:r>
            <a:r>
              <a:rPr lang="fr-FR" sz="1800" dirty="0">
                <a:solidFill>
                  <a:schemeClr val="tx1"/>
                </a:solidFill>
                <a:latin typeface="Aptos"/>
              </a:rPr>
              <a:t> </a:t>
            </a:r>
            <a:r>
              <a:rPr lang="fr-FR" sz="1800" dirty="0" err="1">
                <a:solidFill>
                  <a:schemeClr val="tx1"/>
                </a:solidFill>
                <a:latin typeface="Aptos"/>
              </a:rPr>
              <a:t>numbered</a:t>
            </a:r>
            <a:r>
              <a:rPr lang="fr-FR" sz="1800" dirty="0">
                <a:solidFill>
                  <a:schemeClr val="tx1"/>
                </a:solidFill>
                <a:latin typeface="Aptos"/>
              </a:rPr>
              <a:t> for </a:t>
            </a:r>
            <a:r>
              <a:rPr lang="fr-FR" sz="1800" dirty="0" err="1">
                <a:solidFill>
                  <a:schemeClr val="tx1"/>
                </a:solidFill>
                <a:latin typeface="Aptos"/>
              </a:rPr>
              <a:t>better</a:t>
            </a:r>
            <a:r>
              <a:rPr lang="fr-FR" sz="1800" dirty="0">
                <a:solidFill>
                  <a:schemeClr val="tx1"/>
                </a:solidFill>
                <a:latin typeface="Aptos"/>
              </a:rPr>
              <a:t> </a:t>
            </a:r>
            <a:r>
              <a:rPr lang="fr-FR" sz="1800" dirty="0" err="1">
                <a:solidFill>
                  <a:schemeClr val="tx1"/>
                </a:solidFill>
                <a:latin typeface="Aptos"/>
              </a:rPr>
              <a:t>understanding</a:t>
            </a:r>
            <a:r>
              <a:rPr lang="fr-FR" sz="1800" dirty="0">
                <a:solidFill>
                  <a:schemeClr val="tx1"/>
                </a:solidFill>
                <a:latin typeface="Aptos"/>
              </a:rPr>
              <a:t>.</a:t>
            </a:r>
          </a:p>
          <a:p>
            <a:pPr marL="457200">
              <a:lnSpc>
                <a:spcPct val="100000"/>
              </a:lnSpc>
              <a:buFont typeface="Arial" panose="020B0604020202020204" pitchFamily="34" charset="0"/>
              <a:buChar char="•"/>
            </a:pPr>
            <a:endParaRPr lang="fr-FR" sz="1800" dirty="0">
              <a:solidFill>
                <a:schemeClr val="tx1"/>
              </a:solidFill>
              <a:latin typeface="Aptos"/>
            </a:endParaRPr>
          </a:p>
          <a:p>
            <a:pPr marL="457200">
              <a:lnSpc>
                <a:spcPct val="100000"/>
              </a:lnSpc>
              <a:buFont typeface="Arial" panose="020B0604020202020204" pitchFamily="34" charset="0"/>
              <a:buChar char="•"/>
            </a:pPr>
            <a:endParaRPr lang="fr-FR" sz="1800" dirty="0">
              <a:solidFill>
                <a:schemeClr val="tx1"/>
              </a:solidFill>
              <a:latin typeface="Aptos"/>
            </a:endParaRPr>
          </a:p>
          <a:p>
            <a:pPr marL="457200">
              <a:lnSpc>
                <a:spcPct val="100000"/>
              </a:lnSpc>
              <a:buFont typeface="Arial" panose="020B0604020202020204" pitchFamily="34" charset="0"/>
              <a:buChar char="•"/>
            </a:pPr>
            <a:endParaRPr lang="fr-FR" sz="1800" dirty="0">
              <a:solidFill>
                <a:schemeClr val="tx1"/>
              </a:solidFill>
              <a:latin typeface="Aptos"/>
            </a:endParaRPr>
          </a:p>
          <a:p>
            <a:pPr marL="457200">
              <a:lnSpc>
                <a:spcPct val="100000"/>
              </a:lnSpc>
              <a:buFont typeface="Arial" panose="020B0604020202020204" pitchFamily="34" charset="0"/>
              <a:buChar char="•"/>
            </a:pPr>
            <a:endParaRPr lang="fr-FR" sz="1800" dirty="0">
              <a:solidFill>
                <a:schemeClr val="tx1"/>
              </a:solidFill>
              <a:latin typeface="Aptos"/>
            </a:endParaRPr>
          </a:p>
          <a:p>
            <a:pPr marL="457200">
              <a:lnSpc>
                <a:spcPct val="100000"/>
              </a:lnSpc>
              <a:buFont typeface="Arial" panose="020B0604020202020204" pitchFamily="34" charset="0"/>
              <a:buChar char="•"/>
            </a:pPr>
            <a:endParaRPr lang="fr-FR" sz="1800" dirty="0">
              <a:solidFill>
                <a:schemeClr val="tx1"/>
              </a:solidFill>
              <a:latin typeface="Aptos"/>
            </a:endParaRPr>
          </a:p>
          <a:p>
            <a:pPr marL="457200">
              <a:lnSpc>
                <a:spcPct val="100000"/>
              </a:lnSpc>
              <a:buFont typeface="Arial" panose="020B0604020202020204" pitchFamily="34" charset="0"/>
              <a:buChar char="•"/>
            </a:pPr>
            <a:r>
              <a:rPr lang="fr-FR" sz="1800" dirty="0">
                <a:solidFill>
                  <a:schemeClr val="tx1"/>
                </a:solidFill>
                <a:latin typeface="Aptos"/>
              </a:rPr>
              <a:t>Suggestions to change </a:t>
            </a:r>
            <a:r>
              <a:rPr lang="fr-FR" sz="1800" dirty="0" err="1">
                <a:solidFill>
                  <a:schemeClr val="tx1"/>
                </a:solidFill>
                <a:latin typeface="Aptos"/>
              </a:rPr>
              <a:t>some</a:t>
            </a:r>
            <a:r>
              <a:rPr lang="fr-FR" sz="1800" dirty="0">
                <a:solidFill>
                  <a:schemeClr val="tx1"/>
                </a:solidFill>
                <a:latin typeface="Aptos"/>
              </a:rPr>
              <a:t> test (and Exchange Set) </a:t>
            </a:r>
            <a:r>
              <a:rPr lang="fr-FR" sz="1800" dirty="0" err="1">
                <a:solidFill>
                  <a:schemeClr val="tx1"/>
                </a:solidFill>
                <a:latin typeface="Aptos"/>
              </a:rPr>
              <a:t>names</a:t>
            </a:r>
            <a:r>
              <a:rPr lang="fr-FR" sz="1800" dirty="0">
                <a:solidFill>
                  <a:schemeClr val="tx1"/>
                </a:solidFill>
                <a:latin typeface="Aptos"/>
              </a:rPr>
              <a:t> to </a:t>
            </a:r>
            <a:r>
              <a:rPr lang="fr-FR" sz="1800" dirty="0" err="1">
                <a:solidFill>
                  <a:schemeClr val="tx1"/>
                </a:solidFill>
                <a:latin typeface="Aptos"/>
              </a:rPr>
              <a:t>better</a:t>
            </a:r>
            <a:r>
              <a:rPr lang="fr-FR" sz="1800" dirty="0">
                <a:solidFill>
                  <a:schemeClr val="tx1"/>
                </a:solidFill>
                <a:latin typeface="Aptos"/>
              </a:rPr>
              <a:t> fit </a:t>
            </a:r>
            <a:r>
              <a:rPr lang="fr-FR" sz="1800" dirty="0" err="1">
                <a:solidFill>
                  <a:schemeClr val="tx1"/>
                </a:solidFill>
                <a:latin typeface="Aptos"/>
              </a:rPr>
              <a:t>with</a:t>
            </a:r>
            <a:r>
              <a:rPr lang="fr-FR" sz="1800" dirty="0">
                <a:solidFill>
                  <a:schemeClr val="tx1"/>
                </a:solidFill>
                <a:latin typeface="Aptos"/>
              </a:rPr>
              <a:t> the </a:t>
            </a:r>
            <a:r>
              <a:rPr lang="fr-FR" sz="1800" dirty="0" err="1">
                <a:solidFill>
                  <a:schemeClr val="tx1"/>
                </a:solidFill>
                <a:latin typeface="Aptos"/>
              </a:rPr>
              <a:t>actual</a:t>
            </a:r>
            <a:r>
              <a:rPr lang="fr-FR" sz="1800" dirty="0">
                <a:solidFill>
                  <a:schemeClr val="tx1"/>
                </a:solidFill>
                <a:latin typeface="Aptos"/>
              </a:rPr>
              <a:t> test.</a:t>
            </a:r>
          </a:p>
          <a:p>
            <a:pPr marL="114300" indent="0" algn="ctr">
              <a:lnSpc>
                <a:spcPct val="100000"/>
              </a:lnSpc>
              <a:buNone/>
            </a:pPr>
            <a:r>
              <a:rPr lang="fr-FR" sz="1800" dirty="0">
                <a:solidFill>
                  <a:srgbClr val="FF0000"/>
                </a:solidFill>
                <a:latin typeface="Aptos"/>
              </a:rPr>
              <a:t>Most of </a:t>
            </a:r>
            <a:r>
              <a:rPr lang="fr-FR" sz="1800" dirty="0" err="1">
                <a:solidFill>
                  <a:srgbClr val="FF0000"/>
                </a:solidFill>
                <a:latin typeface="Aptos"/>
              </a:rPr>
              <a:t>this</a:t>
            </a:r>
            <a:r>
              <a:rPr lang="fr-FR" sz="1800" dirty="0">
                <a:solidFill>
                  <a:srgbClr val="FF0000"/>
                </a:solidFill>
                <a:latin typeface="Aptos"/>
              </a:rPr>
              <a:t> </a:t>
            </a:r>
            <a:r>
              <a:rPr lang="fr-FR" sz="1800" dirty="0" err="1">
                <a:solidFill>
                  <a:srgbClr val="FF0000"/>
                </a:solidFill>
                <a:latin typeface="Aptos"/>
              </a:rPr>
              <a:t>is</a:t>
            </a:r>
            <a:r>
              <a:rPr lang="fr-FR" sz="1800" dirty="0">
                <a:solidFill>
                  <a:srgbClr val="FF0000"/>
                </a:solidFill>
                <a:latin typeface="Aptos"/>
              </a:rPr>
              <a:t> </a:t>
            </a:r>
            <a:r>
              <a:rPr lang="fr-FR" sz="1800" dirty="0" err="1">
                <a:solidFill>
                  <a:srgbClr val="FF0000"/>
                </a:solidFill>
                <a:latin typeface="Aptos"/>
              </a:rPr>
              <a:t>inheritance</a:t>
            </a:r>
            <a:r>
              <a:rPr lang="fr-FR" sz="1800" dirty="0">
                <a:solidFill>
                  <a:srgbClr val="FF0000"/>
                </a:solidFill>
                <a:latin typeface="Aptos"/>
              </a:rPr>
              <a:t> </a:t>
            </a:r>
            <a:r>
              <a:rPr lang="fr-FR" sz="1800" dirty="0" err="1">
                <a:solidFill>
                  <a:srgbClr val="FF0000"/>
                </a:solidFill>
                <a:latin typeface="Aptos"/>
              </a:rPr>
              <a:t>from</a:t>
            </a:r>
            <a:r>
              <a:rPr lang="fr-FR" sz="1800" dirty="0">
                <a:solidFill>
                  <a:srgbClr val="FF0000"/>
                </a:solidFill>
                <a:latin typeface="Aptos"/>
              </a:rPr>
              <a:t> S-64 …</a:t>
            </a:r>
          </a:p>
          <a:p>
            <a:pPr marL="114300" indent="0" algn="ctr">
              <a:lnSpc>
                <a:spcPct val="100000"/>
              </a:lnSpc>
              <a:buNone/>
            </a:pPr>
            <a:r>
              <a:rPr lang="fr-FR" sz="1800" dirty="0">
                <a:solidFill>
                  <a:srgbClr val="FF0000"/>
                </a:solidFill>
                <a:latin typeface="Aptos"/>
              </a:rPr>
              <a:t>All </a:t>
            </a:r>
            <a:r>
              <a:rPr lang="fr-FR" sz="1800" dirty="0" err="1">
                <a:solidFill>
                  <a:srgbClr val="FF0000"/>
                </a:solidFill>
                <a:latin typeface="Aptos"/>
              </a:rPr>
              <a:t>is</a:t>
            </a:r>
            <a:r>
              <a:rPr lang="fr-FR" sz="1800" dirty="0">
                <a:solidFill>
                  <a:srgbClr val="FF0000"/>
                </a:solidFill>
                <a:latin typeface="Aptos"/>
              </a:rPr>
              <a:t> </a:t>
            </a:r>
            <a:r>
              <a:rPr lang="fr-FR" sz="1800" dirty="0" err="1">
                <a:solidFill>
                  <a:srgbClr val="FF0000"/>
                </a:solidFill>
                <a:latin typeface="Aptos"/>
              </a:rPr>
              <a:t>documented</a:t>
            </a:r>
            <a:r>
              <a:rPr lang="fr-FR" sz="1800" dirty="0">
                <a:solidFill>
                  <a:srgbClr val="FF0000"/>
                </a:solidFill>
                <a:latin typeface="Aptos"/>
              </a:rPr>
              <a:t> </a:t>
            </a:r>
            <a:r>
              <a:rPr lang="fr-FR" sz="1800" dirty="0" err="1">
                <a:solidFill>
                  <a:srgbClr val="FF0000"/>
                </a:solidFill>
                <a:latin typeface="Aptos"/>
              </a:rPr>
              <a:t>with</a:t>
            </a:r>
            <a:r>
              <a:rPr lang="fr-FR" sz="1800" dirty="0">
                <a:solidFill>
                  <a:srgbClr val="FF0000"/>
                </a:solidFill>
                <a:latin typeface="Aptos"/>
              </a:rPr>
              <a:t> </a:t>
            </a:r>
            <a:r>
              <a:rPr lang="fr-FR" sz="1800" dirty="0" err="1">
                <a:solidFill>
                  <a:srgbClr val="FF0000"/>
                </a:solidFill>
                <a:latin typeface="Aptos"/>
              </a:rPr>
              <a:t>comments</a:t>
            </a:r>
            <a:r>
              <a:rPr lang="fr-FR" sz="1800" dirty="0">
                <a:solidFill>
                  <a:srgbClr val="FF0000"/>
                </a:solidFill>
                <a:latin typeface="Aptos"/>
              </a:rPr>
              <a:t> in the </a:t>
            </a:r>
            <a:r>
              <a:rPr lang="fr-FR" sz="1800" dirty="0" err="1">
                <a:solidFill>
                  <a:srgbClr val="FF0000"/>
                </a:solidFill>
                <a:latin typeface="Aptos"/>
              </a:rPr>
              <a:t>manual</a:t>
            </a:r>
            <a:r>
              <a:rPr lang="fr-FR" sz="1800" dirty="0">
                <a:solidFill>
                  <a:srgbClr val="FF0000"/>
                </a:solidFill>
                <a:latin typeface="Aptos"/>
              </a:rPr>
              <a:t>.</a:t>
            </a:r>
          </a:p>
          <a:p>
            <a:pPr marL="457200">
              <a:lnSpc>
                <a:spcPct val="100000"/>
              </a:lnSpc>
              <a:buFont typeface="Arial" panose="020B0604020202020204" pitchFamily="34" charset="0"/>
              <a:buChar char="•"/>
            </a:pPr>
            <a:endParaRPr lang="fr-FR" dirty="0">
              <a:solidFill>
                <a:schemeClr val="tx1"/>
              </a:solidFill>
              <a:latin typeface="Aptos"/>
            </a:endParaRPr>
          </a:p>
        </p:txBody>
      </p:sp>
      <p:sp>
        <p:nvSpPr>
          <p:cNvPr id="3" name="TextBox 5">
            <a:extLst>
              <a:ext uri="{FF2B5EF4-FFF2-40B4-BE49-F238E27FC236}">
                <a16:creationId xmlns:a16="http://schemas.microsoft.com/office/drawing/2014/main" id="{15DF9389-7813-0C2E-D458-BE4E3D353303}"/>
              </a:ext>
            </a:extLst>
          </p:cNvPr>
          <p:cNvSpPr txBox="1"/>
          <p:nvPr/>
        </p:nvSpPr>
        <p:spPr>
          <a:xfrm>
            <a:off x="319986" y="324190"/>
            <a:ext cx="3485313" cy="461665"/>
          </a:xfrm>
          <a:prstGeom prst="rect">
            <a:avLst/>
          </a:prstGeom>
          <a:noFill/>
        </p:spPr>
        <p:txBody>
          <a:bodyPr wrap="none" lIns="91440" tIns="45720" rIns="91440" bIns="45720" rtlCol="0" anchor="t">
            <a:spAutoFit/>
          </a:bodyPr>
          <a:lstStyle/>
          <a:p>
            <a:pPr>
              <a:spcBef>
                <a:spcPct val="0"/>
              </a:spcBef>
            </a:pPr>
            <a:r>
              <a:rPr lang="en-US" sz="2400" b="1" dirty="0">
                <a:solidFill>
                  <a:srgbClr val="000000"/>
                </a:solidFill>
                <a:latin typeface="Aptos"/>
                <a:cs typeface="Arial"/>
              </a:rPr>
              <a:t>1. Manual review - Form</a:t>
            </a:r>
            <a:endParaRPr lang="en-US" sz="2400" b="1" dirty="0">
              <a:solidFill>
                <a:prstClr val="black"/>
              </a:solidFill>
              <a:latin typeface="Aptos"/>
              <a:cs typeface="Arial"/>
            </a:endParaRPr>
          </a:p>
        </p:txBody>
      </p:sp>
      <p:pic>
        <p:nvPicPr>
          <p:cNvPr id="5" name="Image 4">
            <a:extLst>
              <a:ext uri="{FF2B5EF4-FFF2-40B4-BE49-F238E27FC236}">
                <a16:creationId xmlns:a16="http://schemas.microsoft.com/office/drawing/2014/main" id="{E9E55B5C-80AA-406B-851D-4489451C69BF}"/>
              </a:ext>
            </a:extLst>
          </p:cNvPr>
          <p:cNvPicPr>
            <a:picLocks noChangeAspect="1"/>
          </p:cNvPicPr>
          <p:nvPr/>
        </p:nvPicPr>
        <p:blipFill>
          <a:blip r:embed="rId2"/>
          <a:stretch>
            <a:fillRect/>
          </a:stretch>
        </p:blipFill>
        <p:spPr>
          <a:xfrm>
            <a:off x="673873" y="3681454"/>
            <a:ext cx="4639732" cy="1447800"/>
          </a:xfrm>
          <a:prstGeom prst="rect">
            <a:avLst/>
          </a:prstGeom>
        </p:spPr>
      </p:pic>
    </p:spTree>
    <p:extLst>
      <p:ext uri="{BB962C8B-B14F-4D97-AF65-F5344CB8AC3E}">
        <p14:creationId xmlns:p14="http://schemas.microsoft.com/office/powerpoint/2010/main" val="1090330597"/>
      </p:ext>
    </p:extLst>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51083A-06E6-8148-D37E-75C6090C39EB}"/>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D0329CD9-400A-F30A-F929-013152D3245D}"/>
              </a:ext>
            </a:extLst>
          </p:cNvPr>
          <p:cNvSpPr/>
          <p:nvPr/>
        </p:nvSpPr>
        <p:spPr>
          <a:xfrm>
            <a:off x="573472" y="1125739"/>
            <a:ext cx="3438144" cy="3608832"/>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B23C6100-5181-6E3E-A0A8-5CB8D680612E}"/>
              </a:ext>
            </a:extLst>
          </p:cNvPr>
          <p:cNvSpPr/>
          <p:nvPr/>
        </p:nvSpPr>
        <p:spPr>
          <a:xfrm>
            <a:off x="4011616" y="1125739"/>
            <a:ext cx="3438144" cy="3608832"/>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79568CC3-FBA2-78D5-F9EF-52EA4FF7A076}"/>
              </a:ext>
            </a:extLst>
          </p:cNvPr>
          <p:cNvSpPr/>
          <p:nvPr/>
        </p:nvSpPr>
        <p:spPr>
          <a:xfrm rot="21193878">
            <a:off x="1991414" y="2486752"/>
            <a:ext cx="4937760" cy="673445"/>
          </a:xfrm>
          <a:prstGeom prst="rect">
            <a:avLst/>
          </a:prstGeom>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Bridge</a:t>
            </a: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56B4F7CD-59B3-E0D6-EE0C-617F0532E93E}"/>
              </a:ext>
            </a:extLst>
          </p:cNvPr>
          <p:cNvSpPr/>
          <p:nvPr/>
        </p:nvSpPr>
        <p:spPr>
          <a:xfrm>
            <a:off x="811216" y="2010988"/>
            <a:ext cx="3939516" cy="237814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4902D3ED-7A01-3F0E-5528-0D258FDC9F01}"/>
              </a:ext>
            </a:extLst>
          </p:cNvPr>
          <p:cNvSpPr txBox="1"/>
          <p:nvPr/>
        </p:nvSpPr>
        <p:spPr>
          <a:xfrm>
            <a:off x="774119" y="2320555"/>
            <a:ext cx="104913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Viewport</a:t>
            </a:r>
            <a:endPar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63FBFA4F-17FE-DFBA-CAD8-9DA9D8CB163A}"/>
              </a:ext>
            </a:extLst>
          </p:cNvPr>
          <p:cNvCxnSpPr>
            <a:cxnSpLocks/>
          </p:cNvCxnSpPr>
          <p:nvPr/>
        </p:nvCxnSpPr>
        <p:spPr>
          <a:xfrm>
            <a:off x="4011616" y="2535947"/>
            <a:ext cx="0" cy="662432"/>
          </a:xfrm>
          <a:prstGeom prst="line">
            <a:avLst/>
          </a:prstGeom>
          <a:ln>
            <a:solidFill>
              <a:schemeClr val="tx1">
                <a:lumMod val="95000"/>
                <a:lumOff val="5000"/>
              </a:schemeClr>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5C767BC-008D-9ABF-DAAA-6EE75787245A}"/>
              </a:ext>
            </a:extLst>
          </p:cNvPr>
          <p:cNvSpPr txBox="1"/>
          <p:nvPr/>
        </p:nvSpPr>
        <p:spPr>
          <a:xfrm>
            <a:off x="3449905" y="1107928"/>
            <a:ext cx="6479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rPr>
              <a:t>ENC</a:t>
            </a:r>
            <a:r>
              <a:rPr kumimoji="0" lang="en-US" sz="1800" b="0" i="0" u="none" strike="noStrike" kern="1200" cap="none" spc="0" normalizeH="0" baseline="-25000" noProof="0" dirty="0">
                <a:ln>
                  <a:noFill/>
                </a:ln>
                <a:solidFill>
                  <a:srgbClr val="44546A">
                    <a:lumMod val="50000"/>
                  </a:srgbClr>
                </a:solidFill>
                <a:effectLst/>
                <a:uLnTx/>
                <a:uFillTx/>
                <a:latin typeface="Calibri" panose="020F0502020204030204"/>
                <a:ea typeface="+mn-ea"/>
                <a:cs typeface="+mn-cs"/>
              </a:rPr>
              <a:t>1</a:t>
            </a:r>
            <a:endParaRPr kumimoji="0" lang="en-GB"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B260C8AF-F442-9FB6-1A6D-055E884B275A}"/>
              </a:ext>
            </a:extLst>
          </p:cNvPr>
          <p:cNvSpPr txBox="1"/>
          <p:nvPr/>
        </p:nvSpPr>
        <p:spPr>
          <a:xfrm>
            <a:off x="6888049" y="1073152"/>
            <a:ext cx="64793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rPr>
              <a:t>ENC</a:t>
            </a:r>
            <a:r>
              <a:rPr kumimoji="0" lang="en-US" sz="1800" b="0" i="0" u="none" strike="noStrike" kern="1200" cap="none" spc="0" normalizeH="0" baseline="-25000" noProof="0" dirty="0">
                <a:ln>
                  <a:noFill/>
                </a:ln>
                <a:solidFill>
                  <a:srgbClr val="44546A">
                    <a:lumMod val="50000"/>
                  </a:srgbClr>
                </a:solidFill>
                <a:effectLst/>
                <a:uLnTx/>
                <a:uFillTx/>
                <a:latin typeface="Calibri" panose="020F0502020204030204"/>
                <a:ea typeface="+mn-ea"/>
                <a:cs typeface="+mn-cs"/>
              </a:rPr>
              <a:t>2</a:t>
            </a:r>
            <a:endParaRPr kumimoji="0" lang="en-GB" sz="1800" b="0" i="0" u="none" strike="noStrike" kern="1200" cap="none" spc="0" normalizeH="0" baseline="0" noProof="0" dirty="0">
              <a:ln>
                <a:noFill/>
              </a:ln>
              <a:solidFill>
                <a:srgbClr val="44546A">
                  <a:lumMod val="50000"/>
                </a:srgbClr>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8A65CFE6-7B4E-5800-7BA4-05B10889452A}"/>
              </a:ext>
            </a:extLst>
          </p:cNvPr>
          <p:cNvSpPr/>
          <p:nvPr/>
        </p:nvSpPr>
        <p:spPr>
          <a:xfrm>
            <a:off x="5255090" y="2211175"/>
            <a:ext cx="89408" cy="85344"/>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5BAEA201-FAB1-5FE1-19BF-15BCAA266962}"/>
              </a:ext>
            </a:extLst>
          </p:cNvPr>
          <p:cNvSpPr/>
          <p:nvPr/>
        </p:nvSpPr>
        <p:spPr>
          <a:xfrm>
            <a:off x="5232675" y="3129772"/>
            <a:ext cx="89408" cy="85344"/>
          </a:xfrm>
          <a:prstGeom prst="ellipse">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9" name="Straight Arrow Connector 18">
            <a:extLst>
              <a:ext uri="{FF2B5EF4-FFF2-40B4-BE49-F238E27FC236}">
                <a16:creationId xmlns:a16="http://schemas.microsoft.com/office/drawing/2014/main" id="{ED2D1FD2-2F10-3483-BE71-8C4CC14B0AE1}"/>
              </a:ext>
            </a:extLst>
          </p:cNvPr>
          <p:cNvCxnSpPr/>
          <p:nvPr/>
        </p:nvCxnSpPr>
        <p:spPr>
          <a:xfrm>
            <a:off x="1823252" y="2961330"/>
            <a:ext cx="268705" cy="1684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DF4CA20-7286-EA4C-ED07-80D0829594FE}"/>
              </a:ext>
            </a:extLst>
          </p:cNvPr>
          <p:cNvSpPr txBox="1"/>
          <p:nvPr/>
        </p:nvSpPr>
        <p:spPr>
          <a:xfrm>
            <a:off x="1348308" y="2760440"/>
            <a:ext cx="57099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7030A0"/>
                </a:solidFill>
                <a:effectLst/>
                <a:uLnTx/>
                <a:uFillTx/>
                <a:latin typeface="Calibri" panose="020F0502020204030204"/>
                <a:ea typeface="+mn-ea"/>
                <a:cs typeface="+mn-cs"/>
              </a:rPr>
              <a:t>pick</a:t>
            </a:r>
            <a:endParaRPr kumimoji="0" lang="en-GB" sz="1800" b="1"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20D8D174-B2BC-289A-47B4-BB329550C24B}"/>
              </a:ext>
            </a:extLst>
          </p:cNvPr>
          <p:cNvSpPr txBox="1"/>
          <p:nvPr/>
        </p:nvSpPr>
        <p:spPr>
          <a:xfrm>
            <a:off x="2382267" y="2884755"/>
            <a:ext cx="251992"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a</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7" name="TextBox 26">
            <a:extLst>
              <a:ext uri="{FF2B5EF4-FFF2-40B4-BE49-F238E27FC236}">
                <a16:creationId xmlns:a16="http://schemas.microsoft.com/office/drawing/2014/main" id="{C63AE18D-B29F-C092-5882-060EE908B1AF}"/>
              </a:ext>
            </a:extLst>
          </p:cNvPr>
          <p:cNvSpPr txBox="1"/>
          <p:nvPr/>
        </p:nvSpPr>
        <p:spPr>
          <a:xfrm>
            <a:off x="6434417" y="2476446"/>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b</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30DBC9BE-FF17-F0E0-650B-375BF303F4F3}"/>
              </a:ext>
            </a:extLst>
          </p:cNvPr>
          <p:cNvSpPr txBox="1"/>
          <p:nvPr/>
        </p:nvSpPr>
        <p:spPr>
          <a:xfrm>
            <a:off x="5274483" y="2171595"/>
            <a:ext cx="243978"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c</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29" name="TextBox 28">
            <a:extLst>
              <a:ext uri="{FF2B5EF4-FFF2-40B4-BE49-F238E27FC236}">
                <a16:creationId xmlns:a16="http://schemas.microsoft.com/office/drawing/2014/main" id="{89185FB4-CD63-F444-4009-E4C52F90A41A}"/>
              </a:ext>
            </a:extLst>
          </p:cNvPr>
          <p:cNvSpPr txBox="1"/>
          <p:nvPr/>
        </p:nvSpPr>
        <p:spPr>
          <a:xfrm>
            <a:off x="5260057" y="3174473"/>
            <a:ext cx="258404" cy="2616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C00000"/>
                </a:solidFill>
                <a:effectLst/>
                <a:uLnTx/>
                <a:uFillTx/>
                <a:latin typeface="Calibri" panose="020F0502020204030204"/>
                <a:ea typeface="+mn-ea"/>
                <a:cs typeface="+mn-cs"/>
              </a:rPr>
              <a:t>d</a:t>
            </a:r>
            <a:endParaRPr kumimoji="0" lang="en-GB" sz="1100" b="1" i="0" u="none" strike="noStrike" kern="1200" cap="none" spc="0" normalizeH="0" baseline="0" noProof="0" dirty="0">
              <a:ln>
                <a:noFill/>
              </a:ln>
              <a:solidFill>
                <a:srgbClr val="C00000"/>
              </a:solidFill>
              <a:effectLst/>
              <a:uLnTx/>
              <a:uFillTx/>
              <a:latin typeface="Calibri" panose="020F0502020204030204"/>
              <a:ea typeface="+mn-ea"/>
              <a:cs typeface="+mn-cs"/>
            </a:endParaRPr>
          </a:p>
        </p:txBody>
      </p:sp>
      <p:sp>
        <p:nvSpPr>
          <p:cNvPr id="31" name="TextBox 30">
            <a:extLst>
              <a:ext uri="{FF2B5EF4-FFF2-40B4-BE49-F238E27FC236}">
                <a16:creationId xmlns:a16="http://schemas.microsoft.com/office/drawing/2014/main" id="{A3AEBCEA-8BF4-EFC5-CC42-584B7DDF1FE3}"/>
              </a:ext>
            </a:extLst>
          </p:cNvPr>
          <p:cNvSpPr txBox="1"/>
          <p:nvPr/>
        </p:nvSpPr>
        <p:spPr>
          <a:xfrm>
            <a:off x="542329" y="1107928"/>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S-101</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33" name="TextBox 32">
            <a:extLst>
              <a:ext uri="{FF2B5EF4-FFF2-40B4-BE49-F238E27FC236}">
                <a16:creationId xmlns:a16="http://schemas.microsoft.com/office/drawing/2014/main" id="{C388E41E-F4F7-FC4E-1A86-BB201A6148A3}"/>
              </a:ext>
            </a:extLst>
          </p:cNvPr>
          <p:cNvSpPr txBox="1"/>
          <p:nvPr/>
        </p:nvSpPr>
        <p:spPr>
          <a:xfrm>
            <a:off x="3954795" y="1107927"/>
            <a:ext cx="569643" cy="2462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S-101</a:t>
            </a:r>
            <a:endParaRPr kumimoji="0" lang="en-GB" sz="10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p:txBody>
      </p:sp>
      <p:sp>
        <p:nvSpPr>
          <p:cNvPr id="9" name="TextBox 8">
            <a:extLst>
              <a:ext uri="{FF2B5EF4-FFF2-40B4-BE49-F238E27FC236}">
                <a16:creationId xmlns:a16="http://schemas.microsoft.com/office/drawing/2014/main" id="{72580E56-1095-1F1F-8FC3-2ECE2A1284DD}"/>
              </a:ext>
            </a:extLst>
          </p:cNvPr>
          <p:cNvSpPr txBox="1"/>
          <p:nvPr/>
        </p:nvSpPr>
        <p:spPr>
          <a:xfrm>
            <a:off x="1111972" y="5027657"/>
            <a:ext cx="4528997" cy="1477328"/>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What happens when you do a pick report (a)? </a:t>
            </a:r>
          </a:p>
          <a:p>
            <a:pPr marL="342900" marR="0" lvl="0" indent="-342900" algn="l" defTabSz="914400" rtl="0" eaLnBrk="1" fontAlgn="auto" latinLnBrk="0" hangingPunct="1">
              <a:lnSpc>
                <a:spcPct val="100000"/>
              </a:lnSpc>
              <a:spcBef>
                <a:spcPts val="0"/>
              </a:spcBef>
              <a:spcAft>
                <a:spcPts val="0"/>
              </a:spcAft>
              <a:buClrTx/>
              <a:buSzTx/>
              <a:buFontTx/>
              <a:buAutoNum type="alphaLcParenBoth"/>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Feature picked</a:t>
            </a:r>
          </a:p>
          <a:p>
            <a:pPr marL="342900" marR="0" lvl="0" indent="-342900" algn="l" defTabSz="914400" rtl="0" eaLnBrk="1" fontAlgn="auto" latinLnBrk="0" hangingPunct="1">
              <a:lnSpc>
                <a:spcPct val="100000"/>
              </a:lnSpc>
              <a:spcBef>
                <a:spcPts val="0"/>
              </a:spcBef>
              <a:spcAft>
                <a:spcPts val="0"/>
              </a:spcAft>
              <a:buClrTx/>
              <a:buSzTx/>
              <a:buFontTx/>
              <a:buAutoNum type="alphaLcParenBoth"/>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Common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foid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Tx/>
              <a:buAutoNum type="alphaLcParenBoth"/>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Associated with (b)</a:t>
            </a:r>
          </a:p>
          <a:p>
            <a:pPr marL="342900" marR="0" lvl="0" indent="-342900" algn="l" defTabSz="914400" rtl="0" eaLnBrk="1" fontAlgn="auto" latinLnBrk="0" hangingPunct="1">
              <a:lnSpc>
                <a:spcPct val="100000"/>
              </a:lnSpc>
              <a:spcBef>
                <a:spcPts val="0"/>
              </a:spcBef>
              <a:spcAft>
                <a:spcPts val="0"/>
              </a:spcAft>
              <a:buClrTx/>
              <a:buSzTx/>
              <a:buFontTx/>
              <a:buAutoNum type="alphaLcParenBoth"/>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Associated with (b)</a:t>
            </a:r>
          </a:p>
        </p:txBody>
      </p:sp>
      <p:sp>
        <p:nvSpPr>
          <p:cNvPr id="39" name="TextBox 38">
            <a:extLst>
              <a:ext uri="{FF2B5EF4-FFF2-40B4-BE49-F238E27FC236}">
                <a16:creationId xmlns:a16="http://schemas.microsoft.com/office/drawing/2014/main" id="{93700FB7-8217-E87D-3EAD-16FE2E94EE41}"/>
              </a:ext>
            </a:extLst>
          </p:cNvPr>
          <p:cNvSpPr txBox="1"/>
          <p:nvPr/>
        </p:nvSpPr>
        <p:spPr>
          <a:xfrm>
            <a:off x="161412" y="303944"/>
            <a:ext cx="10413359" cy="402546"/>
          </a:xfrm>
          <a:prstGeom prst="rect">
            <a:avLst/>
          </a:prstGeom>
          <a:noFill/>
        </p:spPr>
        <p:txBody>
          <a:bodyPr wrap="square">
            <a:sp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Features with common </a:t>
            </a:r>
            <a:r>
              <a:rPr kumimoji="0" lang="en-US" sz="1800" b="1" i="0" u="none" strike="noStrike" kern="1200" cap="none" spc="0" normalizeH="0" baseline="0" noProof="0" dirty="0" err="1">
                <a:ln>
                  <a:noFill/>
                </a:ln>
                <a:solidFill>
                  <a:srgbClr val="C00000"/>
                </a:solidFill>
                <a:effectLst/>
                <a:uLnTx/>
                <a:uFillTx/>
                <a:latin typeface="Calibri" panose="020F0502020204030204"/>
                <a:ea typeface="+mn-ea"/>
                <a:cs typeface="+mn-cs"/>
              </a:rPr>
              <a:t>foids</a:t>
            </a:r>
            <a:r>
              <a:rPr kumimoji="0" lang="en-US" sz="1800" b="1" i="0" u="none" strike="noStrike" kern="1200" cap="none" spc="0" normalizeH="0" baseline="0" noProof="0" dirty="0">
                <a:ln>
                  <a:noFill/>
                </a:ln>
                <a:solidFill>
                  <a:srgbClr val="C00000"/>
                </a:solidFill>
                <a:effectLst/>
                <a:uLnTx/>
                <a:uFillTx/>
                <a:latin typeface="Calibri" panose="020F0502020204030204"/>
                <a:ea typeface="+mn-ea"/>
                <a:cs typeface="+mn-cs"/>
              </a:rPr>
              <a:t> in the viewport should be merged together for the pick report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2" name="TextBox 1">
            <a:extLst>
              <a:ext uri="{FF2B5EF4-FFF2-40B4-BE49-F238E27FC236}">
                <a16:creationId xmlns:a16="http://schemas.microsoft.com/office/drawing/2014/main" id="{C43B634A-9ADF-03FC-773C-273A1ABB531F}"/>
              </a:ext>
            </a:extLst>
          </p:cNvPr>
          <p:cNvSpPr txBox="1"/>
          <p:nvPr/>
        </p:nvSpPr>
        <p:spPr>
          <a:xfrm rot="21175780">
            <a:off x="1982882" y="3187077"/>
            <a:ext cx="118013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foid</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=1810:238972:42</a:t>
            </a:r>
            <a:endParaRPr kumimoji="0" lang="en-GB"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7B70A66-3A89-5BA2-EE8F-D9B5D5ED3AB7}"/>
              </a:ext>
            </a:extLst>
          </p:cNvPr>
          <p:cNvSpPr txBox="1"/>
          <p:nvPr/>
        </p:nvSpPr>
        <p:spPr>
          <a:xfrm rot="21175780">
            <a:off x="3941845" y="2956508"/>
            <a:ext cx="1180131"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err="1">
                <a:ln>
                  <a:noFill/>
                </a:ln>
                <a:solidFill>
                  <a:prstClr val="black"/>
                </a:solidFill>
                <a:effectLst/>
                <a:uLnTx/>
                <a:uFillTx/>
                <a:latin typeface="Calibri" panose="020F0502020204030204"/>
                <a:ea typeface="+mn-ea"/>
                <a:cs typeface="+mn-cs"/>
              </a:rPr>
              <a:t>foid</a:t>
            </a:r>
            <a:r>
              <a:rPr kumimoji="0" lang="en-US" sz="900" b="0" i="0" u="none" strike="noStrike" kern="1200" cap="none" spc="0" normalizeH="0" baseline="0" noProof="0" dirty="0">
                <a:ln>
                  <a:noFill/>
                </a:ln>
                <a:solidFill>
                  <a:prstClr val="black"/>
                </a:solidFill>
                <a:effectLst/>
                <a:uLnTx/>
                <a:uFillTx/>
                <a:latin typeface="Calibri" panose="020F0502020204030204"/>
                <a:ea typeface="+mn-ea"/>
                <a:cs typeface="+mn-cs"/>
              </a:rPr>
              <a:t>=1810:238972:42</a:t>
            </a:r>
            <a:endParaRPr kumimoji="0" lang="en-GB" sz="9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A72C5E6C-DD3E-6CF3-B2CD-DF353FD8DF07}"/>
              </a:ext>
            </a:extLst>
          </p:cNvPr>
          <p:cNvSpPr/>
          <p:nvPr/>
        </p:nvSpPr>
        <p:spPr>
          <a:xfrm>
            <a:off x="5368092" y="2187028"/>
            <a:ext cx="349144" cy="348919"/>
          </a:xfrm>
          <a:custGeom>
            <a:avLst/>
            <a:gdLst>
              <a:gd name="connsiteX0" fmla="*/ 0 w 349144"/>
              <a:gd name="connsiteY0" fmla="*/ 57566 h 348919"/>
              <a:gd name="connsiteX1" fmla="*/ 300317 w 349144"/>
              <a:gd name="connsiteY1" fmla="*/ 21707 h 348919"/>
              <a:gd name="connsiteX2" fmla="*/ 345141 w 349144"/>
              <a:gd name="connsiteY2" fmla="*/ 348919 h 348919"/>
            </a:gdLst>
            <a:ahLst/>
            <a:cxnLst>
              <a:cxn ang="0">
                <a:pos x="connsiteX0" y="connsiteY0"/>
              </a:cxn>
              <a:cxn ang="0">
                <a:pos x="connsiteX1" y="connsiteY1"/>
              </a:cxn>
              <a:cxn ang="0">
                <a:pos x="connsiteX2" y="connsiteY2"/>
              </a:cxn>
            </a:cxnLst>
            <a:rect l="l" t="t" r="r" b="b"/>
            <a:pathLst>
              <a:path w="349144" h="348919">
                <a:moveTo>
                  <a:pt x="0" y="57566"/>
                </a:moveTo>
                <a:cubicBezTo>
                  <a:pt x="121397" y="15357"/>
                  <a:pt x="242794" y="-26852"/>
                  <a:pt x="300317" y="21707"/>
                </a:cubicBezTo>
                <a:cubicBezTo>
                  <a:pt x="357840" y="70266"/>
                  <a:pt x="351490" y="209592"/>
                  <a:pt x="345141" y="348919"/>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C513D881-0220-76B0-816B-8195BE703C0D}"/>
              </a:ext>
            </a:extLst>
          </p:cNvPr>
          <p:cNvSpPr txBox="1"/>
          <p:nvPr/>
        </p:nvSpPr>
        <p:spPr>
          <a:xfrm>
            <a:off x="5490181" y="2010988"/>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904DF43-5EC4-5228-7163-692F60FEDAB0}"/>
              </a:ext>
            </a:extLst>
          </p:cNvPr>
          <p:cNvSpPr/>
          <p:nvPr/>
        </p:nvSpPr>
        <p:spPr>
          <a:xfrm>
            <a:off x="5048485" y="2955196"/>
            <a:ext cx="354991" cy="227783"/>
          </a:xfrm>
          <a:custGeom>
            <a:avLst/>
            <a:gdLst>
              <a:gd name="connsiteX0" fmla="*/ 354991 w 354991"/>
              <a:gd name="connsiteY0" fmla="*/ 0 h 227783"/>
              <a:gd name="connsiteX1" fmla="*/ 5368 w 354991"/>
              <a:gd name="connsiteY1" fmla="*/ 197224 h 227783"/>
              <a:gd name="connsiteX2" fmla="*/ 175697 w 354991"/>
              <a:gd name="connsiteY2" fmla="*/ 224118 h 227783"/>
            </a:gdLst>
            <a:ahLst/>
            <a:cxnLst>
              <a:cxn ang="0">
                <a:pos x="connsiteX0" y="connsiteY0"/>
              </a:cxn>
              <a:cxn ang="0">
                <a:pos x="connsiteX1" y="connsiteY1"/>
              </a:cxn>
              <a:cxn ang="0">
                <a:pos x="connsiteX2" y="connsiteY2"/>
              </a:cxn>
            </a:cxnLst>
            <a:rect l="l" t="t" r="r" b="b"/>
            <a:pathLst>
              <a:path w="354991" h="227783">
                <a:moveTo>
                  <a:pt x="354991" y="0"/>
                </a:moveTo>
                <a:cubicBezTo>
                  <a:pt x="195120" y="79935"/>
                  <a:pt x="35250" y="159871"/>
                  <a:pt x="5368" y="197224"/>
                </a:cubicBezTo>
                <a:cubicBezTo>
                  <a:pt x="-24514" y="234577"/>
                  <a:pt x="75591" y="229347"/>
                  <a:pt x="175697" y="224118"/>
                </a:cubicBezTo>
              </a:path>
            </a:pathLst>
          </a:custGeom>
          <a:noFill/>
          <a:ln>
            <a:headEnd type="triangle"/>
            <a:tailEnd type="triangle"/>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32E89090-35C2-D0F6-4EE6-494B6BA40F07}"/>
              </a:ext>
            </a:extLst>
          </p:cNvPr>
          <p:cNvSpPr txBox="1"/>
          <p:nvPr/>
        </p:nvSpPr>
        <p:spPr>
          <a:xfrm>
            <a:off x="4750733" y="3190902"/>
            <a:ext cx="652743" cy="21544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association</a:t>
            </a:r>
            <a:endParaRPr kumimoji="0" lang="en-GB" sz="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9679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1418C-8321-8FCA-DD80-1B248403E332}"/>
              </a:ext>
            </a:extLst>
          </p:cNvPr>
          <p:cNvSpPr>
            <a:spLocks noGrp="1"/>
          </p:cNvSpPr>
          <p:nvPr>
            <p:ph type="title"/>
          </p:nvPr>
        </p:nvSpPr>
        <p:spPr/>
        <p:txBody>
          <a:bodyPr/>
          <a:lstStyle/>
          <a:p>
            <a:r>
              <a:rPr lang="en-GB" b="1" dirty="0"/>
              <a:t>Miscellaneous topics</a:t>
            </a:r>
            <a:endParaRPr lang="en-GB" dirty="0"/>
          </a:p>
        </p:txBody>
      </p:sp>
      <p:sp>
        <p:nvSpPr>
          <p:cNvPr id="3" name="Content Placeholder 2">
            <a:extLst>
              <a:ext uri="{FF2B5EF4-FFF2-40B4-BE49-F238E27FC236}">
                <a16:creationId xmlns:a16="http://schemas.microsoft.com/office/drawing/2014/main" id="{C0191F35-521E-AF8E-2E72-38A8A13E65B5}"/>
              </a:ext>
            </a:extLst>
          </p:cNvPr>
          <p:cNvSpPr>
            <a:spLocks noGrp="1"/>
          </p:cNvSpPr>
          <p:nvPr>
            <p:ph idx="1"/>
          </p:nvPr>
        </p:nvSpPr>
        <p:spPr/>
        <p:txBody>
          <a:bodyPr/>
          <a:lstStyle/>
          <a:p>
            <a:pPr marL="0" indent="0">
              <a:lnSpc>
                <a:spcPct val="150000"/>
              </a:lnSpc>
              <a:spcBef>
                <a:spcPts val="0"/>
              </a:spcBef>
              <a:buNone/>
            </a:pPr>
            <a:r>
              <a:rPr lang="en-GB" sz="1800" b="1" dirty="0"/>
              <a:t>Miscellaneous topics</a:t>
            </a:r>
          </a:p>
          <a:p>
            <a:pPr marL="800100" lvl="1" indent="-342900">
              <a:lnSpc>
                <a:spcPct val="150000"/>
              </a:lnSpc>
              <a:spcBef>
                <a:spcPts val="0"/>
              </a:spcBef>
              <a:buFont typeface="+mj-lt"/>
              <a:buAutoNum type="arabicPeriod"/>
            </a:pPr>
            <a:r>
              <a:rPr lang="en-GB" sz="1400" b="1" dirty="0"/>
              <a:t>Numbers of products to be supported</a:t>
            </a:r>
          </a:p>
          <a:p>
            <a:pPr marL="800100" lvl="1" indent="-342900">
              <a:lnSpc>
                <a:spcPct val="150000"/>
              </a:lnSpc>
              <a:spcBef>
                <a:spcPts val="0"/>
              </a:spcBef>
              <a:buFont typeface="+mj-lt"/>
              <a:buAutoNum type="arabicPeriod"/>
            </a:pPr>
            <a:r>
              <a:rPr lang="en-GB" sz="1400" b="1" dirty="0"/>
              <a:t>Baltic Sea </a:t>
            </a:r>
            <a:r>
              <a:rPr lang="en-GB" sz="1400" b="1" dirty="0" err="1"/>
              <a:t>eNav</a:t>
            </a:r>
            <a:r>
              <a:rPr lang="en-GB" sz="1400" b="1" dirty="0"/>
              <a:t> [DK]?</a:t>
            </a:r>
          </a:p>
          <a:p>
            <a:pPr marL="800100" lvl="1" indent="-342900">
              <a:lnSpc>
                <a:spcPct val="150000"/>
              </a:lnSpc>
              <a:spcBef>
                <a:spcPts val="0"/>
              </a:spcBef>
              <a:buFont typeface="+mj-lt"/>
              <a:buAutoNum type="arabicPeriod"/>
            </a:pPr>
            <a:r>
              <a:rPr lang="en-GB" sz="1400" b="1" dirty="0"/>
              <a:t>CATALOG.XML attributes and Processing of cancellations</a:t>
            </a:r>
          </a:p>
          <a:p>
            <a:pPr marL="800100" lvl="1" indent="-342900">
              <a:lnSpc>
                <a:spcPct val="150000"/>
              </a:lnSpc>
              <a:spcBef>
                <a:spcPts val="0"/>
              </a:spcBef>
              <a:buFont typeface="+mj-lt"/>
              <a:buAutoNum type="arabicPeriod"/>
            </a:pPr>
            <a:r>
              <a:rPr lang="en-GB" sz="1400" b="1" dirty="0"/>
              <a:t>CATZOC algorithm modification proposal [FR]</a:t>
            </a:r>
          </a:p>
          <a:p>
            <a:pPr marL="800100" lvl="1" indent="-342900">
              <a:lnSpc>
                <a:spcPct val="150000"/>
              </a:lnSpc>
              <a:spcBef>
                <a:spcPts val="0"/>
              </a:spcBef>
              <a:buFont typeface="+mj-lt"/>
              <a:buAutoNum type="arabicPeriod"/>
            </a:pPr>
            <a:r>
              <a:rPr lang="en-GB" sz="1400" b="1" dirty="0"/>
              <a:t>Aboriginal languages in schemas [S-101]</a:t>
            </a:r>
          </a:p>
          <a:p>
            <a:pPr marL="800100" lvl="1" indent="-342900">
              <a:lnSpc>
                <a:spcPct val="150000"/>
              </a:lnSpc>
              <a:spcBef>
                <a:spcPts val="0"/>
              </a:spcBef>
              <a:buFont typeface="+mj-lt"/>
              <a:buAutoNum type="arabicPeriod"/>
            </a:pPr>
            <a:r>
              <a:rPr lang="en-GB" sz="1400" b="1" dirty="0"/>
              <a:t>AU – 12.10.2 vertical datum and D-3.5 is a repeat requirement.</a:t>
            </a:r>
          </a:p>
          <a:p>
            <a:pPr marL="800100" lvl="1" indent="-342900">
              <a:lnSpc>
                <a:spcPct val="150000"/>
              </a:lnSpc>
              <a:spcBef>
                <a:spcPts val="0"/>
              </a:spcBef>
              <a:buFont typeface="+mj-lt"/>
              <a:buAutoNum type="arabicPeriod"/>
            </a:pPr>
            <a:r>
              <a:rPr lang="en-GB" sz="1400" b="1" dirty="0"/>
              <a:t>What overlays what? Both options to be considered. Maybe for Appendix D only.</a:t>
            </a:r>
          </a:p>
          <a:p>
            <a:endParaRPr lang="en-GB" dirty="0"/>
          </a:p>
        </p:txBody>
      </p:sp>
    </p:spTree>
    <p:extLst>
      <p:ext uri="{BB962C8B-B14F-4D97-AF65-F5344CB8AC3E}">
        <p14:creationId xmlns:p14="http://schemas.microsoft.com/office/powerpoint/2010/main" val="11473291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8A119E46-1C5E-BAFF-6F1A-4429D09F488C}"/>
              </a:ext>
            </a:extLst>
          </p:cNvPr>
          <p:cNvPicPr>
            <a:picLocks noChangeAspect="1"/>
          </p:cNvPicPr>
          <p:nvPr/>
        </p:nvPicPr>
        <p:blipFill>
          <a:blip r:embed="rId2"/>
          <a:srcRect l="28421" t="13729" r="40724" b="45849"/>
          <a:stretch>
            <a:fillRect/>
          </a:stretch>
        </p:blipFill>
        <p:spPr>
          <a:xfrm>
            <a:off x="385010" y="898357"/>
            <a:ext cx="6706437" cy="4804611"/>
          </a:xfrm>
          <a:prstGeom prst="rect">
            <a:avLst/>
          </a:prstGeom>
        </p:spPr>
      </p:pic>
    </p:spTree>
    <p:extLst>
      <p:ext uri="{BB962C8B-B14F-4D97-AF65-F5344CB8AC3E}">
        <p14:creationId xmlns:p14="http://schemas.microsoft.com/office/powerpoint/2010/main" val="14138551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F2F3C-26B2-08C9-78E1-2BA0EFD4B376}"/>
              </a:ext>
            </a:extLst>
          </p:cNvPr>
          <p:cNvSpPr>
            <a:spLocks noGrp="1"/>
          </p:cNvSpPr>
          <p:nvPr>
            <p:ph type="title"/>
          </p:nvPr>
        </p:nvSpPr>
        <p:spPr/>
        <p:txBody>
          <a:bodyPr/>
          <a:lstStyle/>
          <a:p>
            <a:r>
              <a:rPr lang="en-US" dirty="0"/>
              <a:t>CATZOC / Data Quality [FR]</a:t>
            </a:r>
            <a:endParaRPr lang="en-GB" dirty="0"/>
          </a:p>
        </p:txBody>
      </p:sp>
      <p:sp>
        <p:nvSpPr>
          <p:cNvPr id="3" name="Content Placeholder 2">
            <a:extLst>
              <a:ext uri="{FF2B5EF4-FFF2-40B4-BE49-F238E27FC236}">
                <a16:creationId xmlns:a16="http://schemas.microsoft.com/office/drawing/2014/main" id="{A0F4EB93-70E1-24CE-67FB-803D07D3692A}"/>
              </a:ext>
            </a:extLst>
          </p:cNvPr>
          <p:cNvSpPr>
            <a:spLocks noGrp="1"/>
          </p:cNvSpPr>
          <p:nvPr>
            <p:ph idx="1"/>
          </p:nvPr>
        </p:nvSpPr>
        <p:spPr>
          <a:xfrm>
            <a:off x="838200" y="1825625"/>
            <a:ext cx="6589295" cy="4351338"/>
          </a:xfrm>
        </p:spPr>
        <p:txBody>
          <a:bodyPr/>
          <a:lstStyle/>
          <a:p>
            <a:r>
              <a:rPr lang="en-US" dirty="0"/>
              <a:t>Paper received with refinements to the algorithm for taking into account CATZOC values</a:t>
            </a:r>
          </a:p>
          <a:p>
            <a:r>
              <a:rPr lang="en-US" dirty="0"/>
              <a:t>Needs evaluation, then consideration as a proposal for the algorithm currently drafted.</a:t>
            </a:r>
          </a:p>
          <a:p>
            <a:r>
              <a:rPr lang="en-US" dirty="0"/>
              <a:t>Test data and demo received.</a:t>
            </a:r>
            <a:endParaRPr lang="en-GB" dirty="0"/>
          </a:p>
        </p:txBody>
      </p:sp>
      <p:pic>
        <p:nvPicPr>
          <p:cNvPr id="5" name="Picture 4" descr="A screenshot of a computer&#10;&#10;AI-generated content may be incorrect.">
            <a:extLst>
              <a:ext uri="{FF2B5EF4-FFF2-40B4-BE49-F238E27FC236}">
                <a16:creationId xmlns:a16="http://schemas.microsoft.com/office/drawing/2014/main" id="{16EB08EF-A148-676B-6013-7E82408C5AFB}"/>
              </a:ext>
            </a:extLst>
          </p:cNvPr>
          <p:cNvPicPr>
            <a:picLocks noChangeAspect="1"/>
          </p:cNvPicPr>
          <p:nvPr/>
        </p:nvPicPr>
        <p:blipFill>
          <a:blip r:embed="rId2"/>
          <a:srcRect l="20263" t="25953" r="60461" b="46451"/>
          <a:stretch>
            <a:fillRect/>
          </a:stretch>
        </p:blipFill>
        <p:spPr>
          <a:xfrm>
            <a:off x="7631539" y="2125580"/>
            <a:ext cx="4343893" cy="3400926"/>
          </a:xfrm>
          <a:prstGeom prst="rect">
            <a:avLst/>
          </a:prstGeom>
        </p:spPr>
      </p:pic>
    </p:spTree>
    <p:extLst>
      <p:ext uri="{BB962C8B-B14F-4D97-AF65-F5344CB8AC3E}">
        <p14:creationId xmlns:p14="http://schemas.microsoft.com/office/powerpoint/2010/main" val="22696167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E545-80FE-B322-AA8C-B55A1EACB0B7}"/>
              </a:ext>
            </a:extLst>
          </p:cNvPr>
          <p:cNvSpPr>
            <a:spLocks noGrp="1"/>
          </p:cNvSpPr>
          <p:nvPr>
            <p:ph type="title"/>
          </p:nvPr>
        </p:nvSpPr>
        <p:spPr/>
        <p:txBody>
          <a:bodyPr/>
          <a:lstStyle/>
          <a:p>
            <a:endParaRPr lang="en-GB"/>
          </a:p>
        </p:txBody>
      </p:sp>
      <p:pic>
        <p:nvPicPr>
          <p:cNvPr id="5" name="Picture 4" descr="A screenshot of a computer&#10;&#10;AI-generated content may be incorrect.">
            <a:extLst>
              <a:ext uri="{FF2B5EF4-FFF2-40B4-BE49-F238E27FC236}">
                <a16:creationId xmlns:a16="http://schemas.microsoft.com/office/drawing/2014/main" id="{4BDDB950-A0AB-BC1A-E191-975A3A7B6B96}"/>
              </a:ext>
            </a:extLst>
          </p:cNvPr>
          <p:cNvPicPr>
            <a:picLocks noChangeAspect="1"/>
          </p:cNvPicPr>
          <p:nvPr/>
        </p:nvPicPr>
        <p:blipFill>
          <a:blip r:embed="rId2"/>
          <a:srcRect l="20527" t="15053" r="45132" b="33459"/>
          <a:stretch>
            <a:fillRect/>
          </a:stretch>
        </p:blipFill>
        <p:spPr>
          <a:xfrm>
            <a:off x="4329663" y="238626"/>
            <a:ext cx="7782127" cy="6380748"/>
          </a:xfrm>
          <a:prstGeom prst="rect">
            <a:avLst/>
          </a:prstGeom>
        </p:spPr>
      </p:pic>
    </p:spTree>
    <p:extLst>
      <p:ext uri="{BB962C8B-B14F-4D97-AF65-F5344CB8AC3E}">
        <p14:creationId xmlns:p14="http://schemas.microsoft.com/office/powerpoint/2010/main" val="37006892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82FD9-157E-791E-D2EC-8F883FE04F22}"/>
              </a:ext>
            </a:extLst>
          </p:cNvPr>
          <p:cNvSpPr>
            <a:spLocks noGrp="1"/>
          </p:cNvSpPr>
          <p:nvPr>
            <p:ph type="title"/>
          </p:nvPr>
        </p:nvSpPr>
        <p:spPr/>
        <p:txBody>
          <a:bodyPr/>
          <a:lstStyle/>
          <a:p>
            <a:r>
              <a:rPr lang="en-US" dirty="0"/>
              <a:t>Duplication of requirements</a:t>
            </a:r>
            <a:endParaRPr lang="en-GB" dirty="0"/>
          </a:p>
        </p:txBody>
      </p:sp>
      <p:sp>
        <p:nvSpPr>
          <p:cNvPr id="3" name="Content Placeholder 2">
            <a:extLst>
              <a:ext uri="{FF2B5EF4-FFF2-40B4-BE49-F238E27FC236}">
                <a16:creationId xmlns:a16="http://schemas.microsoft.com/office/drawing/2014/main" id="{EF828036-6FC4-A338-1CD4-E576995CE358}"/>
              </a:ext>
            </a:extLst>
          </p:cNvPr>
          <p:cNvSpPr>
            <a:spLocks noGrp="1"/>
          </p:cNvSpPr>
          <p:nvPr>
            <p:ph idx="1"/>
          </p:nvPr>
        </p:nvSpPr>
        <p:spPr>
          <a:xfrm>
            <a:off x="202720" y="2627312"/>
            <a:ext cx="4852359" cy="1387715"/>
          </a:xfrm>
        </p:spPr>
        <p:txBody>
          <a:bodyPr/>
          <a:lstStyle/>
          <a:p>
            <a:r>
              <a:rPr lang="en-US" dirty="0"/>
              <a:t>Incompatible vertical datums</a:t>
            </a:r>
          </a:p>
          <a:p>
            <a:r>
              <a:rPr lang="en-US" dirty="0"/>
              <a:t>Cross-reference, and/or tidy up words.</a:t>
            </a:r>
            <a:endParaRPr lang="en-GB" dirty="0"/>
          </a:p>
        </p:txBody>
      </p:sp>
      <p:pic>
        <p:nvPicPr>
          <p:cNvPr id="5" name="Picture 4" descr="A screenshot of a computer&#10;&#10;AI-generated content may be incorrect.">
            <a:extLst>
              <a:ext uri="{FF2B5EF4-FFF2-40B4-BE49-F238E27FC236}">
                <a16:creationId xmlns:a16="http://schemas.microsoft.com/office/drawing/2014/main" id="{4F7382DB-1C12-66AF-1B45-EEE5A76A34CA}"/>
              </a:ext>
            </a:extLst>
          </p:cNvPr>
          <p:cNvPicPr>
            <a:picLocks noChangeAspect="1"/>
          </p:cNvPicPr>
          <p:nvPr/>
        </p:nvPicPr>
        <p:blipFill>
          <a:blip r:embed="rId2"/>
          <a:srcRect l="28585" t="65008" r="34552" b="27488"/>
          <a:stretch>
            <a:fillRect/>
          </a:stretch>
        </p:blipFill>
        <p:spPr>
          <a:xfrm>
            <a:off x="5512279" y="3648973"/>
            <a:ext cx="6121634" cy="681487"/>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6C675A9A-9322-A556-1C2D-A98E19CB6186}"/>
              </a:ext>
            </a:extLst>
          </p:cNvPr>
          <p:cNvPicPr>
            <a:picLocks noChangeAspect="1"/>
          </p:cNvPicPr>
          <p:nvPr/>
        </p:nvPicPr>
        <p:blipFill>
          <a:blip r:embed="rId3"/>
          <a:srcRect l="28903" t="12092" r="36710" b="79111"/>
          <a:stretch>
            <a:fillRect/>
          </a:stretch>
        </p:blipFill>
        <p:spPr>
          <a:xfrm>
            <a:off x="5512279" y="2505974"/>
            <a:ext cx="5826245" cy="815196"/>
          </a:xfrm>
          <a:prstGeom prst="rect">
            <a:avLst/>
          </a:prstGeom>
        </p:spPr>
      </p:pic>
      <p:sp>
        <p:nvSpPr>
          <p:cNvPr id="8" name="TextBox 7">
            <a:extLst>
              <a:ext uri="{FF2B5EF4-FFF2-40B4-BE49-F238E27FC236}">
                <a16:creationId xmlns:a16="http://schemas.microsoft.com/office/drawing/2014/main" id="{E4846EDD-3C9E-10CE-4E59-8E86D5F59DB7}"/>
              </a:ext>
            </a:extLst>
          </p:cNvPr>
          <p:cNvSpPr txBox="1"/>
          <p:nvPr/>
        </p:nvSpPr>
        <p:spPr>
          <a:xfrm>
            <a:off x="10054086" y="4338526"/>
            <a:ext cx="1630575" cy="369332"/>
          </a:xfrm>
          <a:prstGeom prst="rect">
            <a:avLst/>
          </a:prstGeom>
          <a:noFill/>
        </p:spPr>
        <p:txBody>
          <a:bodyPr wrap="none" rtlCol="0">
            <a:spAutoFit/>
          </a:bodyPr>
          <a:lstStyle/>
          <a:p>
            <a:r>
              <a:rPr lang="en-US" dirty="0"/>
              <a:t>Appendix D-1.2</a:t>
            </a:r>
            <a:endParaRPr lang="en-GB" dirty="0"/>
          </a:p>
        </p:txBody>
      </p:sp>
    </p:spTree>
    <p:extLst>
      <p:ext uri="{BB962C8B-B14F-4D97-AF65-F5344CB8AC3E}">
        <p14:creationId xmlns:p14="http://schemas.microsoft.com/office/powerpoint/2010/main" val="2925746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7ABEC-F99B-32CE-F6E5-D25D2B0F126D}"/>
              </a:ext>
            </a:extLst>
          </p:cNvPr>
          <p:cNvSpPr>
            <a:spLocks noGrp="1"/>
          </p:cNvSpPr>
          <p:nvPr>
            <p:ph type="title"/>
          </p:nvPr>
        </p:nvSpPr>
        <p:spPr>
          <a:xfrm>
            <a:off x="118872" y="40779"/>
            <a:ext cx="10515600" cy="689948"/>
          </a:xfrm>
        </p:spPr>
        <p:txBody>
          <a:bodyPr>
            <a:normAutofit fontScale="90000"/>
          </a:bodyPr>
          <a:lstStyle/>
          <a:p>
            <a:r>
              <a:rPr lang="en-US" dirty="0"/>
              <a:t>Data Import Rules</a:t>
            </a:r>
            <a:endParaRPr lang="en-GB" dirty="0"/>
          </a:p>
        </p:txBody>
      </p:sp>
      <p:sp>
        <p:nvSpPr>
          <p:cNvPr id="3" name="Content Placeholder 2">
            <a:extLst>
              <a:ext uri="{FF2B5EF4-FFF2-40B4-BE49-F238E27FC236}">
                <a16:creationId xmlns:a16="http://schemas.microsoft.com/office/drawing/2014/main" id="{F045CC96-95FD-BF8B-86B9-D22F43403149}"/>
              </a:ext>
            </a:extLst>
          </p:cNvPr>
          <p:cNvSpPr>
            <a:spLocks noGrp="1"/>
          </p:cNvSpPr>
          <p:nvPr>
            <p:ph idx="1"/>
          </p:nvPr>
        </p:nvSpPr>
        <p:spPr>
          <a:xfrm>
            <a:off x="8210296" y="493569"/>
            <a:ext cx="3559048" cy="1068674"/>
          </a:xfrm>
        </p:spPr>
        <p:txBody>
          <a:bodyPr>
            <a:normAutofit/>
          </a:bodyPr>
          <a:lstStyle/>
          <a:p>
            <a:pPr marL="0" indent="0" algn="just">
              <a:buNone/>
            </a:pPr>
            <a:r>
              <a:rPr lang="en-US" sz="2000" b="1" dirty="0">
                <a:solidFill>
                  <a:srgbClr val="C00000"/>
                </a:solidFill>
              </a:rPr>
              <a:t>When should data be loaded, and if it is, is it marked with the “non-official” border?</a:t>
            </a:r>
          </a:p>
          <a:p>
            <a:endParaRPr lang="en-GB" sz="2000" b="1" dirty="0">
              <a:solidFill>
                <a:srgbClr val="C00000"/>
              </a:solidFill>
            </a:endParaRPr>
          </a:p>
        </p:txBody>
      </p:sp>
      <p:sp>
        <p:nvSpPr>
          <p:cNvPr id="4" name="Rectangle: Rounded Corners 3">
            <a:extLst>
              <a:ext uri="{FF2B5EF4-FFF2-40B4-BE49-F238E27FC236}">
                <a16:creationId xmlns:a16="http://schemas.microsoft.com/office/drawing/2014/main" id="{BA5E554B-C743-481C-C6AC-2979A4E68CE8}"/>
              </a:ext>
            </a:extLst>
          </p:cNvPr>
          <p:cNvSpPr/>
          <p:nvPr/>
        </p:nvSpPr>
        <p:spPr>
          <a:xfrm>
            <a:off x="8672576" y="190906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FC8D3086-94E6-A3E7-769C-F9890D73560D}"/>
              </a:ext>
            </a:extLst>
          </p:cNvPr>
          <p:cNvSpPr/>
          <p:nvPr/>
        </p:nvSpPr>
        <p:spPr>
          <a:xfrm>
            <a:off x="8672576" y="2938272"/>
            <a:ext cx="2312416" cy="7911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(DS)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0C7C237C-2A27-5EEB-68C1-4D8B43AB3A6A}"/>
              </a:ext>
            </a:extLst>
          </p:cNvPr>
          <p:cNvSpPr/>
          <p:nvPr/>
        </p:nvSpPr>
        <p:spPr>
          <a:xfrm>
            <a:off x="8672576" y="397662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6BBDD6C0-00F9-5915-CCF8-39D0FB8E035C}"/>
              </a:ext>
            </a:extLst>
          </p:cNvPr>
          <p:cNvSpPr/>
          <p:nvPr/>
        </p:nvSpPr>
        <p:spPr>
          <a:xfrm>
            <a:off x="8672576" y="4595368"/>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F453A380-CFB5-7F55-E5E3-D19471919691}"/>
              </a:ext>
            </a:extLst>
          </p:cNvPr>
          <p:cNvCxnSpPr>
            <a:cxnSpLocks/>
            <a:stCxn id="7" idx="1"/>
            <a:endCxn id="6" idx="1"/>
          </p:cNvCxnSpPr>
          <p:nvPr/>
        </p:nvCxnSpPr>
        <p:spPr>
          <a:xfrm rot="10800000">
            <a:off x="8672576" y="4226560"/>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5DFF458-FF89-48F2-05CB-9219905F8DB0}"/>
              </a:ext>
            </a:extLst>
          </p:cNvPr>
          <p:cNvCxnSpPr>
            <a:cxnSpLocks/>
            <a:stCxn id="7" idx="1"/>
            <a:endCxn id="5" idx="1"/>
          </p:cNvCxnSpPr>
          <p:nvPr/>
        </p:nvCxnSpPr>
        <p:spPr>
          <a:xfrm rot="10800000">
            <a:off x="8672576" y="3333832"/>
            <a:ext cx="12700" cy="1558717"/>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0861E402-813B-F04B-7E97-07C72E2CA4F8}"/>
              </a:ext>
            </a:extLst>
          </p:cNvPr>
          <p:cNvCxnSpPr>
            <a:cxnSpLocks/>
            <a:stCxn id="5" idx="1"/>
            <a:endCxn id="4" idx="1"/>
          </p:cNvCxnSpPr>
          <p:nvPr/>
        </p:nvCxnSpPr>
        <p:spPr>
          <a:xfrm rot="10800000">
            <a:off x="8672576" y="2159001"/>
            <a:ext cx="12700" cy="1174831"/>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4FFD268-4A01-0319-FDD1-FD8658A9E5A5}"/>
              </a:ext>
            </a:extLst>
          </p:cNvPr>
          <p:cNvSpPr txBox="1"/>
          <p:nvPr/>
        </p:nvSpPr>
        <p:spPr>
          <a:xfrm>
            <a:off x="8701285" y="3471872"/>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943EEFC0-4AD6-CBF6-0B08-F2C99FEAE123}"/>
              </a:ext>
            </a:extLst>
          </p:cNvPr>
          <p:cNvSpPr txBox="1"/>
          <p:nvPr/>
        </p:nvSpPr>
        <p:spPr>
          <a:xfrm>
            <a:off x="525071" y="678536"/>
            <a:ext cx="7648448" cy="5909310"/>
          </a:xfrm>
          <a:prstGeom prst="rect">
            <a:avLst/>
          </a:prstGeom>
          <a:noFill/>
        </p:spPr>
        <p:txBody>
          <a:bodyPr wrap="square" rtlCol="0">
            <a:spAutoFit/>
          </a:bodyPr>
          <a:lstStyle/>
          <a:p>
            <a:r>
              <a:rPr lang="en-US" b="1" dirty="0"/>
              <a:t>Current Rules – in S-98</a:t>
            </a:r>
          </a:p>
          <a:p>
            <a:pPr marL="285750" indent="-285750">
              <a:buFont typeface="Arial" panose="020B0604020202020204" pitchFamily="34" charset="0"/>
              <a:buChar char="•"/>
            </a:pPr>
            <a:r>
              <a:rPr lang="en-US" dirty="0"/>
              <a:t>All certificates must be “valid”, correct format and not expired</a:t>
            </a:r>
          </a:p>
          <a:p>
            <a:pPr marL="285750" indent="-285750">
              <a:buFont typeface="Arial" panose="020B0604020202020204" pitchFamily="34" charset="0"/>
              <a:buChar char="•"/>
            </a:pPr>
            <a:r>
              <a:rPr lang="en-US" dirty="0"/>
              <a:t>All certificates must be authenticated by the scheme administrator</a:t>
            </a:r>
          </a:p>
          <a:p>
            <a:pPr marL="285750" indent="-285750">
              <a:buFont typeface="Arial" panose="020B0604020202020204" pitchFamily="34" charset="0"/>
              <a:buChar char="•"/>
            </a:pPr>
            <a:r>
              <a:rPr lang="en-US" dirty="0"/>
              <a:t>All signatures must be valid. If they are not valid the dataset they sign must not be installed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All catalogues (Feature and Portrayal) must be signed by the Scheme Administrator to be installed</a:t>
            </a:r>
          </a:p>
          <a:p>
            <a:pPr marL="285750" indent="-285750">
              <a:buFont typeface="Arial" panose="020B0604020202020204" pitchFamily="34" charset="0"/>
              <a:buChar char="•"/>
            </a:pPr>
            <a:r>
              <a:rPr lang="en-US" dirty="0"/>
              <a:t>All datasets are marked with the unofficial border unless the role field in the certificate = </a:t>
            </a:r>
          </a:p>
          <a:p>
            <a:pPr marL="742950" lvl="1" indent="-285750">
              <a:buFont typeface="Arial" panose="020B0604020202020204" pitchFamily="34" charset="0"/>
              <a:buChar char="•"/>
            </a:pPr>
            <a:r>
              <a:rPr lang="en-US" dirty="0"/>
              <a:t>DATA_PRODUCER</a:t>
            </a:r>
          </a:p>
          <a:p>
            <a:pPr marL="742950" lvl="1" indent="-285750">
              <a:buFont typeface="Arial" panose="020B0604020202020204" pitchFamily="34" charset="0"/>
              <a:buChar char="•"/>
            </a:pPr>
            <a:r>
              <a:rPr lang="en-US" dirty="0"/>
              <a:t>DATA_AGGREGATOR (RENCS)</a:t>
            </a:r>
          </a:p>
          <a:p>
            <a:pPr marL="742950" lvl="1" indent="-285750">
              <a:buFont typeface="Arial" panose="020B0604020202020204" pitchFamily="34" charset="0"/>
              <a:buChar char="•"/>
            </a:pPr>
            <a:r>
              <a:rPr lang="en-US" dirty="0"/>
              <a:t>Dataset is S-128 and role=AGGREGATOR (distributors)</a:t>
            </a:r>
          </a:p>
          <a:p>
            <a:pPr marL="285750" indent="-285750">
              <a:buFont typeface="Arial" panose="020B0604020202020204" pitchFamily="34" charset="0"/>
              <a:buChar char="•"/>
            </a:pPr>
            <a:r>
              <a:rPr lang="en-GB" b="1" dirty="0"/>
              <a:t>The “id” data producer integer and alpha code elements in the MRN of at least one of the authenticating certificates must match those contained in the dataset and its CATALOG.XML entry.</a:t>
            </a:r>
            <a:endParaRPr lang="en-US" b="1"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rgbClr val="C00000"/>
                </a:solidFill>
              </a:rPr>
              <a:t>Is there still a requirement for “unofficial data” – we think so. </a:t>
            </a:r>
          </a:p>
          <a:p>
            <a:pPr marL="285750" indent="-285750">
              <a:buFont typeface="Arial" panose="020B0604020202020204" pitchFamily="34" charset="0"/>
              <a:buChar char="•"/>
            </a:pPr>
            <a:r>
              <a:rPr lang="en-US" b="1" dirty="0">
                <a:solidFill>
                  <a:srgbClr val="C00000"/>
                </a:solidFill>
              </a:rPr>
              <a:t>Should unofficial data installs be “warned about” using an SSE code?</a:t>
            </a:r>
          </a:p>
          <a:p>
            <a:pPr marL="285750" indent="-285750">
              <a:buFont typeface="Arial" panose="020B0604020202020204" pitchFamily="34" charset="0"/>
              <a:buChar char="•"/>
            </a:pPr>
            <a:r>
              <a:rPr lang="en-US" b="1" dirty="0">
                <a:solidFill>
                  <a:srgbClr val="C00000"/>
                </a:solidFill>
              </a:rPr>
              <a:t>Should there be a warning when it is used??</a:t>
            </a:r>
          </a:p>
          <a:p>
            <a:pPr marL="285750" indent="-285750">
              <a:buFont typeface="Arial" panose="020B0604020202020204" pitchFamily="34" charset="0"/>
              <a:buChar char="•"/>
            </a:pPr>
            <a:r>
              <a:rPr lang="en-US" b="1" u="sng" dirty="0">
                <a:solidFill>
                  <a:srgbClr val="C00000"/>
                </a:solidFill>
              </a:rPr>
              <a:t>WEND WG – Proposal to cover “what overlaps what?”</a:t>
            </a:r>
            <a:endParaRPr lang="en-US" dirty="0"/>
          </a:p>
        </p:txBody>
      </p:sp>
      <p:sp>
        <p:nvSpPr>
          <p:cNvPr id="19" name="TextBox 18">
            <a:extLst>
              <a:ext uri="{FF2B5EF4-FFF2-40B4-BE49-F238E27FC236}">
                <a16:creationId xmlns:a16="http://schemas.microsoft.com/office/drawing/2014/main" id="{E5528C86-3B15-6FD7-924B-6C6E10A1B812}"/>
              </a:ext>
            </a:extLst>
          </p:cNvPr>
          <p:cNvSpPr txBox="1"/>
          <p:nvPr/>
        </p:nvSpPr>
        <p:spPr>
          <a:xfrm>
            <a:off x="8930640" y="1703716"/>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CAD6C3F4-6A5A-B877-DC0C-B60B2C2F5203}"/>
              </a:ext>
            </a:extLst>
          </p:cNvPr>
          <p:cNvSpPr txBox="1"/>
          <p:nvPr/>
        </p:nvSpPr>
        <p:spPr>
          <a:xfrm>
            <a:off x="9740808" y="4595368"/>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id=GB00,00540</a:t>
            </a:r>
          </a:p>
        </p:txBody>
      </p:sp>
      <p:sp>
        <p:nvSpPr>
          <p:cNvPr id="24" name="TextBox 23">
            <a:extLst>
              <a:ext uri="{FF2B5EF4-FFF2-40B4-BE49-F238E27FC236}">
                <a16:creationId xmlns:a16="http://schemas.microsoft.com/office/drawing/2014/main" id="{F25DD476-A9B2-092E-31A1-78C579618C7D}"/>
              </a:ext>
            </a:extLst>
          </p:cNvPr>
          <p:cNvSpPr txBox="1"/>
          <p:nvPr/>
        </p:nvSpPr>
        <p:spPr>
          <a:xfrm>
            <a:off x="8672576" y="2920777"/>
            <a:ext cx="2488946"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Subject</a:t>
            </a:r>
            <a:r>
              <a:rPr lang="en-GB" sz="1050" b="1" dirty="0">
                <a:solidFill>
                  <a:srgbClr val="C00000"/>
                </a:solidFill>
                <a:effectLst/>
                <a:latin typeface="Arial" panose="020B0604020202020204" pitchFamily="34" charset="0"/>
                <a:ea typeface="MS Mincho" panose="02020609040205080304" pitchFamily="49" charset="-128"/>
              </a:rPr>
              <a:t>=urn:mrn:iho:GB00:00540</a:t>
            </a:r>
            <a:endParaRPr lang="en-GB" sz="1050" dirty="0">
              <a:solidFill>
                <a:srgbClr val="C00000"/>
              </a:solidFill>
            </a:endParaRPr>
          </a:p>
        </p:txBody>
      </p:sp>
      <p:sp>
        <p:nvSpPr>
          <p:cNvPr id="12" name="TextBox 11">
            <a:extLst>
              <a:ext uri="{FF2B5EF4-FFF2-40B4-BE49-F238E27FC236}">
                <a16:creationId xmlns:a16="http://schemas.microsoft.com/office/drawing/2014/main" id="{D46E2FFE-C2F9-D429-80FD-905A630281BC}"/>
              </a:ext>
            </a:extLst>
          </p:cNvPr>
          <p:cNvSpPr txBox="1"/>
          <p:nvPr/>
        </p:nvSpPr>
        <p:spPr>
          <a:xfrm>
            <a:off x="8678926" y="3066835"/>
            <a:ext cx="933450"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Issuer=IHO</a:t>
            </a:r>
            <a:endParaRPr lang="en-GB" sz="1050" dirty="0">
              <a:solidFill>
                <a:srgbClr val="C00000"/>
              </a:solidFill>
            </a:endParaRPr>
          </a:p>
        </p:txBody>
      </p:sp>
    </p:spTree>
    <p:extLst>
      <p:ext uri="{BB962C8B-B14F-4D97-AF65-F5344CB8AC3E}">
        <p14:creationId xmlns:p14="http://schemas.microsoft.com/office/powerpoint/2010/main" val="35759455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925D2-8401-4342-7086-6DB109C26C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C60796-D3C5-A3D0-746E-FD5206397D54}"/>
              </a:ext>
            </a:extLst>
          </p:cNvPr>
          <p:cNvSpPr>
            <a:spLocks noGrp="1"/>
          </p:cNvSpPr>
          <p:nvPr>
            <p:ph type="title"/>
          </p:nvPr>
        </p:nvSpPr>
        <p:spPr>
          <a:xfrm>
            <a:off x="0" y="5903"/>
            <a:ext cx="7039616" cy="993018"/>
          </a:xfrm>
        </p:spPr>
        <p:txBody>
          <a:bodyPr>
            <a:normAutofit/>
          </a:bodyPr>
          <a:lstStyle/>
          <a:p>
            <a:r>
              <a:rPr lang="en-US" dirty="0"/>
              <a:t>Data Import Rules Proposal</a:t>
            </a:r>
            <a:endParaRPr lang="en-GB" dirty="0"/>
          </a:p>
        </p:txBody>
      </p:sp>
      <p:sp>
        <p:nvSpPr>
          <p:cNvPr id="4" name="Rectangle: Rounded Corners 3">
            <a:extLst>
              <a:ext uri="{FF2B5EF4-FFF2-40B4-BE49-F238E27FC236}">
                <a16:creationId xmlns:a16="http://schemas.microsoft.com/office/drawing/2014/main" id="{6432D1AE-AC71-0CFD-236B-B05B0DE9FEF9}"/>
              </a:ext>
            </a:extLst>
          </p:cNvPr>
          <p:cNvSpPr/>
          <p:nvPr/>
        </p:nvSpPr>
        <p:spPr>
          <a:xfrm>
            <a:off x="7039617" y="116941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3AFB0E4F-5AC3-E73B-0C9F-7068C1519F6E}"/>
              </a:ext>
            </a:extLst>
          </p:cNvPr>
          <p:cNvSpPr/>
          <p:nvPr/>
        </p:nvSpPr>
        <p:spPr>
          <a:xfrm>
            <a:off x="7039617" y="2377861"/>
            <a:ext cx="2312416" cy="6118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A65F08F3-3D30-A8FA-4C33-1CA6D95DA9C7}"/>
              </a:ext>
            </a:extLst>
          </p:cNvPr>
          <p:cNvSpPr/>
          <p:nvPr/>
        </p:nvSpPr>
        <p:spPr>
          <a:xfrm>
            <a:off x="7039617" y="323697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17D8E7CC-0161-3FCA-4FFE-4714387BE60B}"/>
              </a:ext>
            </a:extLst>
          </p:cNvPr>
          <p:cNvSpPr/>
          <p:nvPr/>
        </p:nvSpPr>
        <p:spPr>
          <a:xfrm>
            <a:off x="7039617" y="3855720"/>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D201C1E4-68DC-58B1-D7DE-04A08627A314}"/>
              </a:ext>
            </a:extLst>
          </p:cNvPr>
          <p:cNvCxnSpPr>
            <a:cxnSpLocks/>
            <a:stCxn id="7" idx="1"/>
            <a:endCxn id="6" idx="1"/>
          </p:cNvCxnSpPr>
          <p:nvPr/>
        </p:nvCxnSpPr>
        <p:spPr>
          <a:xfrm rot="10800000">
            <a:off x="7039617"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21AC077-8909-5A49-9D22-0C5EC772CFBA}"/>
              </a:ext>
            </a:extLst>
          </p:cNvPr>
          <p:cNvCxnSpPr>
            <a:cxnSpLocks/>
            <a:stCxn id="7" idx="1"/>
            <a:endCxn id="5" idx="1"/>
          </p:cNvCxnSpPr>
          <p:nvPr/>
        </p:nvCxnSpPr>
        <p:spPr>
          <a:xfrm rot="10800000">
            <a:off x="7039617"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27E9DB06-0269-AB49-EAAC-8D657B5AC98A}"/>
              </a:ext>
            </a:extLst>
          </p:cNvPr>
          <p:cNvCxnSpPr>
            <a:cxnSpLocks/>
            <a:stCxn id="5" idx="1"/>
            <a:endCxn id="4" idx="1"/>
          </p:cNvCxnSpPr>
          <p:nvPr/>
        </p:nvCxnSpPr>
        <p:spPr>
          <a:xfrm rot="10800000">
            <a:off x="7039617"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61E1176-69E0-81C0-19EC-9AB8B2B02F0F}"/>
              </a:ext>
            </a:extLst>
          </p:cNvPr>
          <p:cNvSpPr txBox="1"/>
          <p:nvPr/>
        </p:nvSpPr>
        <p:spPr>
          <a:xfrm>
            <a:off x="7068326"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ABED2AB6-0171-D467-C458-D2DBDE894F6B}"/>
              </a:ext>
            </a:extLst>
          </p:cNvPr>
          <p:cNvSpPr txBox="1"/>
          <p:nvPr/>
        </p:nvSpPr>
        <p:spPr>
          <a:xfrm>
            <a:off x="118872" y="794215"/>
            <a:ext cx="5709920" cy="5632311"/>
          </a:xfrm>
          <a:prstGeom prst="rect">
            <a:avLst/>
          </a:prstGeom>
          <a:noFill/>
        </p:spPr>
        <p:txBody>
          <a:bodyPr wrap="square" rtlCol="0">
            <a:spAutoFit/>
          </a:bodyPr>
          <a:lstStyle/>
          <a:p>
            <a:r>
              <a:rPr lang="en-US" b="1" dirty="0"/>
              <a:t>(Add to current rules in S-98)</a:t>
            </a:r>
            <a:endParaRPr lang="en-US" dirty="0"/>
          </a:p>
          <a:p>
            <a:pPr marL="742950" lvl="1" indent="-285750">
              <a:buFont typeface="Arial" panose="020B0604020202020204" pitchFamily="34" charset="0"/>
              <a:buChar char="•"/>
            </a:pPr>
            <a:endParaRPr lang="en-US" b="1" dirty="0"/>
          </a:p>
          <a:p>
            <a:pPr marL="742950" lvl="1" indent="-285750">
              <a:buFont typeface="Arial" panose="020B0604020202020204" pitchFamily="34" charset="0"/>
              <a:buChar char="•"/>
            </a:pPr>
            <a:r>
              <a:rPr lang="en-US" b="1" dirty="0"/>
              <a:t>All ENC Data is loaded according to the algorithm (Appendix E)</a:t>
            </a:r>
          </a:p>
          <a:p>
            <a:pPr marL="742950" lvl="1" indent="-285750">
              <a:buFont typeface="Arial" panose="020B0604020202020204" pitchFamily="34" charset="0"/>
              <a:buChar char="•"/>
            </a:pPr>
            <a:r>
              <a:rPr lang="en-US" b="1" dirty="0"/>
              <a:t>Non-ENC Data is only used (portrayed/processed) when MSVS is between the values specified in CATALOG.XML for </a:t>
            </a:r>
            <a:r>
              <a:rPr lang="en-US" b="1" dirty="0" err="1"/>
              <a:t>minimumDisplayScale</a:t>
            </a:r>
            <a:r>
              <a:rPr lang="en-US" b="1" dirty="0"/>
              <a:t> and </a:t>
            </a:r>
            <a:r>
              <a:rPr lang="en-US" b="1" dirty="0" err="1"/>
              <a:t>maximumDisplayScale</a:t>
            </a:r>
            <a:endParaRPr lang="en-US" b="1" dirty="0"/>
          </a:p>
          <a:p>
            <a:pPr marL="742950" lvl="1" indent="-285750">
              <a:buFont typeface="Arial" panose="020B0604020202020204" pitchFamily="34" charset="0"/>
              <a:buChar char="•"/>
            </a:pPr>
            <a:endParaRPr lang="en-US" b="1" dirty="0">
              <a:solidFill>
                <a:srgbClr val="C00000"/>
              </a:solidFill>
            </a:endParaRPr>
          </a:p>
          <a:p>
            <a:pPr marL="742950" lvl="1" indent="-285750">
              <a:buFont typeface="Arial" panose="020B0604020202020204" pitchFamily="34" charset="0"/>
              <a:buChar char="•"/>
            </a:pPr>
            <a:r>
              <a:rPr lang="en-US" b="1" dirty="0">
                <a:solidFill>
                  <a:srgbClr val="C00000"/>
                </a:solidFill>
              </a:rPr>
              <a:t>Propose to add to this:</a:t>
            </a:r>
          </a:p>
          <a:p>
            <a:pPr marL="1200150" lvl="2" indent="-285750">
              <a:buFont typeface="Arial" panose="020B0604020202020204" pitchFamily="34" charset="0"/>
              <a:buChar char="•"/>
            </a:pPr>
            <a:r>
              <a:rPr lang="en-US" b="1" dirty="0">
                <a:solidFill>
                  <a:srgbClr val="C00000"/>
                </a:solidFill>
              </a:rPr>
              <a:t>Non-ENC data must only be portrayed over ENC data if:</a:t>
            </a:r>
          </a:p>
          <a:p>
            <a:pPr marL="1657350" lvl="3" indent="-285750">
              <a:buFont typeface="Arial" panose="020B0604020202020204" pitchFamily="34" charset="0"/>
              <a:buChar char="•"/>
            </a:pPr>
            <a:r>
              <a:rPr lang="en-US" b="1" dirty="0">
                <a:solidFill>
                  <a:srgbClr val="C00000"/>
                </a:solidFill>
              </a:rPr>
              <a:t>The data producer of the Non-ENC data is the same as the data producer of the ENC data; or</a:t>
            </a:r>
          </a:p>
          <a:p>
            <a:pPr marL="1657350" lvl="3" indent="-285750">
              <a:buFont typeface="Arial" panose="020B0604020202020204" pitchFamily="34" charset="0"/>
              <a:buChar char="•"/>
            </a:pPr>
            <a:r>
              <a:rPr lang="en-US" b="1" dirty="0">
                <a:solidFill>
                  <a:srgbClr val="C00000"/>
                </a:solidFill>
              </a:rPr>
              <a:t>The ECDIS has imported a certificate issued by the ENC producer with the Non-ENC data producer as its Subject.</a:t>
            </a:r>
          </a:p>
          <a:p>
            <a:pPr lvl="3"/>
            <a:endParaRPr lang="en-US" b="1" dirty="0">
              <a:solidFill>
                <a:srgbClr val="C00000"/>
              </a:solidFill>
            </a:endParaRPr>
          </a:p>
          <a:p>
            <a:pPr lvl="1"/>
            <a:r>
              <a:rPr lang="en-US" b="1" dirty="0"/>
              <a:t>Possibly restrict this only to ESC/WLA?</a:t>
            </a:r>
          </a:p>
        </p:txBody>
      </p:sp>
      <p:sp>
        <p:nvSpPr>
          <p:cNvPr id="19" name="TextBox 18">
            <a:extLst>
              <a:ext uri="{FF2B5EF4-FFF2-40B4-BE49-F238E27FC236}">
                <a16:creationId xmlns:a16="http://schemas.microsoft.com/office/drawing/2014/main" id="{8FBE3850-B8AD-135E-FA4B-95467BA7F090}"/>
              </a:ext>
            </a:extLst>
          </p:cNvPr>
          <p:cNvSpPr txBox="1"/>
          <p:nvPr/>
        </p:nvSpPr>
        <p:spPr>
          <a:xfrm>
            <a:off x="7297681"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745532B8-22C7-AAA6-BF20-5444E990600F}"/>
              </a:ext>
            </a:extLst>
          </p:cNvPr>
          <p:cNvSpPr txBox="1"/>
          <p:nvPr/>
        </p:nvSpPr>
        <p:spPr>
          <a:xfrm>
            <a:off x="8107849"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id=XY00,00378</a:t>
            </a:r>
          </a:p>
        </p:txBody>
      </p:sp>
      <p:sp>
        <p:nvSpPr>
          <p:cNvPr id="24" name="TextBox 23">
            <a:extLst>
              <a:ext uri="{FF2B5EF4-FFF2-40B4-BE49-F238E27FC236}">
                <a16:creationId xmlns:a16="http://schemas.microsoft.com/office/drawing/2014/main" id="{E8FC9469-DBE1-8191-E2A9-E408DE36B8A4}"/>
              </a:ext>
            </a:extLst>
          </p:cNvPr>
          <p:cNvSpPr txBox="1"/>
          <p:nvPr/>
        </p:nvSpPr>
        <p:spPr>
          <a:xfrm>
            <a:off x="7045967"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8" name="Rectangle: Rounded Corners 7">
            <a:extLst>
              <a:ext uri="{FF2B5EF4-FFF2-40B4-BE49-F238E27FC236}">
                <a16:creationId xmlns:a16="http://schemas.microsoft.com/office/drawing/2014/main" id="{7ABF86BE-CBA9-3984-D30C-F6C7036CA6F6}"/>
              </a:ext>
            </a:extLst>
          </p:cNvPr>
          <p:cNvSpPr/>
          <p:nvPr/>
        </p:nvSpPr>
        <p:spPr>
          <a:xfrm>
            <a:off x="9715761" y="116941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78EF7021-E828-B607-636C-1CAF4C43A8D0}"/>
              </a:ext>
            </a:extLst>
          </p:cNvPr>
          <p:cNvSpPr/>
          <p:nvPr/>
        </p:nvSpPr>
        <p:spPr>
          <a:xfrm>
            <a:off x="9715761" y="2377861"/>
            <a:ext cx="2312416" cy="61188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2" name="Rectangle: Rounded Corners 11">
            <a:extLst>
              <a:ext uri="{FF2B5EF4-FFF2-40B4-BE49-F238E27FC236}">
                <a16:creationId xmlns:a16="http://schemas.microsoft.com/office/drawing/2014/main" id="{60330375-BFEA-E45B-666C-728DDC6B3163}"/>
              </a:ext>
            </a:extLst>
          </p:cNvPr>
          <p:cNvSpPr/>
          <p:nvPr/>
        </p:nvSpPr>
        <p:spPr>
          <a:xfrm>
            <a:off x="9715761" y="323697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14" name="Rectangle: Rounded Corners 13">
            <a:extLst>
              <a:ext uri="{FF2B5EF4-FFF2-40B4-BE49-F238E27FC236}">
                <a16:creationId xmlns:a16="http://schemas.microsoft.com/office/drawing/2014/main" id="{75C0139B-0392-33B4-748B-D266167AC4FD}"/>
              </a:ext>
            </a:extLst>
          </p:cNvPr>
          <p:cNvSpPr/>
          <p:nvPr/>
        </p:nvSpPr>
        <p:spPr>
          <a:xfrm>
            <a:off x="9715761" y="3855720"/>
            <a:ext cx="2312416" cy="59436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Non-ENC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15" name="Connector: Elbow 14">
            <a:extLst>
              <a:ext uri="{FF2B5EF4-FFF2-40B4-BE49-F238E27FC236}">
                <a16:creationId xmlns:a16="http://schemas.microsoft.com/office/drawing/2014/main" id="{1E82FC12-2BF6-0980-0B52-BFB66AE37D3B}"/>
              </a:ext>
            </a:extLst>
          </p:cNvPr>
          <p:cNvCxnSpPr>
            <a:cxnSpLocks/>
            <a:stCxn id="14" idx="1"/>
            <a:endCxn id="12" idx="1"/>
          </p:cNvCxnSpPr>
          <p:nvPr/>
        </p:nvCxnSpPr>
        <p:spPr>
          <a:xfrm rot="10800000">
            <a:off x="9715761"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07F19BD8-C347-C15A-23E4-C4F7A2D5E275}"/>
              </a:ext>
            </a:extLst>
          </p:cNvPr>
          <p:cNvCxnSpPr>
            <a:cxnSpLocks/>
            <a:stCxn id="14" idx="1"/>
            <a:endCxn id="10" idx="1"/>
          </p:cNvCxnSpPr>
          <p:nvPr/>
        </p:nvCxnSpPr>
        <p:spPr>
          <a:xfrm rot="10800000">
            <a:off x="9715761"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4BF1548F-1129-7303-AD72-CFC584715189}"/>
              </a:ext>
            </a:extLst>
          </p:cNvPr>
          <p:cNvCxnSpPr>
            <a:cxnSpLocks/>
            <a:stCxn id="10" idx="1"/>
            <a:endCxn id="8" idx="1"/>
          </p:cNvCxnSpPr>
          <p:nvPr/>
        </p:nvCxnSpPr>
        <p:spPr>
          <a:xfrm rot="10800000">
            <a:off x="9715761"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82F9F86-90E7-483A-46C8-A96D057065FD}"/>
              </a:ext>
            </a:extLst>
          </p:cNvPr>
          <p:cNvSpPr txBox="1"/>
          <p:nvPr/>
        </p:nvSpPr>
        <p:spPr>
          <a:xfrm>
            <a:off x="9744470"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23" name="TextBox 22">
            <a:extLst>
              <a:ext uri="{FF2B5EF4-FFF2-40B4-BE49-F238E27FC236}">
                <a16:creationId xmlns:a16="http://schemas.microsoft.com/office/drawing/2014/main" id="{3B090687-52A3-F132-60D5-200802F14500}"/>
              </a:ext>
            </a:extLst>
          </p:cNvPr>
          <p:cNvSpPr txBox="1"/>
          <p:nvPr/>
        </p:nvSpPr>
        <p:spPr>
          <a:xfrm>
            <a:off x="9973825"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5" name="TextBox 24">
            <a:extLst>
              <a:ext uri="{FF2B5EF4-FFF2-40B4-BE49-F238E27FC236}">
                <a16:creationId xmlns:a16="http://schemas.microsoft.com/office/drawing/2014/main" id="{31A97A8C-F5FA-DD2C-7407-2D09EE11FCEE}"/>
              </a:ext>
            </a:extLst>
          </p:cNvPr>
          <p:cNvSpPr txBox="1"/>
          <p:nvPr/>
        </p:nvSpPr>
        <p:spPr>
          <a:xfrm>
            <a:off x="10783993"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id=AB00,00493</a:t>
            </a:r>
          </a:p>
        </p:txBody>
      </p:sp>
      <p:sp>
        <p:nvSpPr>
          <p:cNvPr id="26" name="TextBox 25">
            <a:extLst>
              <a:ext uri="{FF2B5EF4-FFF2-40B4-BE49-F238E27FC236}">
                <a16:creationId xmlns:a16="http://schemas.microsoft.com/office/drawing/2014/main" id="{08CF0EE8-33FF-B013-2124-C1A577411B5F}"/>
              </a:ext>
            </a:extLst>
          </p:cNvPr>
          <p:cNvSpPr txBox="1"/>
          <p:nvPr/>
        </p:nvSpPr>
        <p:spPr>
          <a:xfrm>
            <a:off x="9722111"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27" name="Rectangle: Rounded Corners 26">
            <a:extLst>
              <a:ext uri="{FF2B5EF4-FFF2-40B4-BE49-F238E27FC236}">
                <a16:creationId xmlns:a16="http://schemas.microsoft.com/office/drawing/2014/main" id="{CAE0FAA7-9E0B-D9A8-DAAD-324205FEA21A}"/>
              </a:ext>
            </a:extLst>
          </p:cNvPr>
          <p:cNvSpPr/>
          <p:nvPr/>
        </p:nvSpPr>
        <p:spPr>
          <a:xfrm>
            <a:off x="7048006" y="5116459"/>
            <a:ext cx="2312416" cy="895053"/>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28" name="TextBox 27">
            <a:extLst>
              <a:ext uri="{FF2B5EF4-FFF2-40B4-BE49-F238E27FC236}">
                <a16:creationId xmlns:a16="http://schemas.microsoft.com/office/drawing/2014/main" id="{DE8ED0EF-3D2C-C932-238C-F82A19602250}"/>
              </a:ext>
            </a:extLst>
          </p:cNvPr>
          <p:cNvSpPr txBox="1"/>
          <p:nvPr/>
        </p:nvSpPr>
        <p:spPr>
          <a:xfrm>
            <a:off x="7076715" y="5753995"/>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29" name="TextBox 28">
            <a:extLst>
              <a:ext uri="{FF2B5EF4-FFF2-40B4-BE49-F238E27FC236}">
                <a16:creationId xmlns:a16="http://schemas.microsoft.com/office/drawing/2014/main" id="{73E3DC42-BD59-68CF-6684-B40F1013601D}"/>
              </a:ext>
            </a:extLst>
          </p:cNvPr>
          <p:cNvSpPr txBox="1"/>
          <p:nvPr/>
        </p:nvSpPr>
        <p:spPr>
          <a:xfrm>
            <a:off x="7045967" y="5096977"/>
            <a:ext cx="2488946"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Subject</a:t>
            </a:r>
            <a:r>
              <a:rPr lang="en-GB" sz="1050" b="1" dirty="0">
                <a:solidFill>
                  <a:srgbClr val="C00000"/>
                </a:solidFill>
                <a:effectLst/>
                <a:latin typeface="Consolas" panose="020B0609020204030204" pitchFamily="49" charset="0"/>
                <a:ea typeface="MS Mincho" panose="02020609040205080304" pitchFamily="49" charset="-128"/>
              </a:rPr>
              <a:t>=urn:mrn:iho:</a:t>
            </a:r>
            <a:r>
              <a:rPr lang="en-GB" sz="1050" b="1" dirty="0">
                <a:solidFill>
                  <a:srgbClr val="C00000"/>
                </a:solidFill>
                <a:latin typeface="Consolas" panose="020B0609020204030204" pitchFamily="49" charset="0"/>
                <a:ea typeface="MS Mincho" panose="02020609040205080304" pitchFamily="49" charset="-128"/>
              </a:rPr>
              <a:t>AB</a:t>
            </a:r>
            <a:r>
              <a:rPr lang="en-GB" sz="1050" b="1" dirty="0">
                <a:solidFill>
                  <a:srgbClr val="C00000"/>
                </a:solidFill>
                <a:effectLst/>
                <a:latin typeface="Consolas" panose="020B0609020204030204" pitchFamily="49" charset="0"/>
                <a:ea typeface="MS Mincho" panose="02020609040205080304" pitchFamily="49" charset="-128"/>
              </a:rPr>
              <a:t>00:00493</a:t>
            </a:r>
            <a:endParaRPr lang="en-GB" sz="1050" dirty="0">
              <a:solidFill>
                <a:srgbClr val="C00000"/>
              </a:solidFill>
              <a:latin typeface="Consolas" panose="020B0609020204030204" pitchFamily="49" charset="0"/>
            </a:endParaRPr>
          </a:p>
        </p:txBody>
      </p:sp>
      <p:sp>
        <p:nvSpPr>
          <p:cNvPr id="30" name="TextBox 29">
            <a:extLst>
              <a:ext uri="{FF2B5EF4-FFF2-40B4-BE49-F238E27FC236}">
                <a16:creationId xmlns:a16="http://schemas.microsoft.com/office/drawing/2014/main" id="{73636116-676E-C4A2-2DC4-B8D84341FD97}"/>
              </a:ext>
            </a:extLst>
          </p:cNvPr>
          <p:cNvSpPr txBox="1"/>
          <p:nvPr/>
        </p:nvSpPr>
        <p:spPr>
          <a:xfrm>
            <a:off x="7039616" y="5243035"/>
            <a:ext cx="2838189"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Issuer= urn:mrn:iho:XY00:00378</a:t>
            </a:r>
            <a:endParaRPr lang="en-GB" sz="1050" dirty="0">
              <a:solidFill>
                <a:srgbClr val="C00000"/>
              </a:solidFill>
              <a:latin typeface="Consolas" panose="020B0609020204030204" pitchFamily="49" charset="0"/>
            </a:endParaRPr>
          </a:p>
        </p:txBody>
      </p:sp>
      <p:sp>
        <p:nvSpPr>
          <p:cNvPr id="35" name="TextBox 34">
            <a:extLst>
              <a:ext uri="{FF2B5EF4-FFF2-40B4-BE49-F238E27FC236}">
                <a16:creationId xmlns:a16="http://schemas.microsoft.com/office/drawing/2014/main" id="{8219BCF9-3505-D626-BF37-AB0182E0CE5B}"/>
              </a:ext>
            </a:extLst>
          </p:cNvPr>
          <p:cNvSpPr txBox="1"/>
          <p:nvPr/>
        </p:nvSpPr>
        <p:spPr>
          <a:xfrm>
            <a:off x="9269984" y="4636635"/>
            <a:ext cx="670376" cy="261610"/>
          </a:xfrm>
          <a:prstGeom prst="rect">
            <a:avLst/>
          </a:prstGeom>
          <a:noFill/>
        </p:spPr>
        <p:txBody>
          <a:bodyPr wrap="none" rtlCol="0">
            <a:spAutoFit/>
          </a:bodyPr>
          <a:lstStyle/>
          <a:p>
            <a:r>
              <a:rPr lang="en-US" sz="1050" b="1" dirty="0"/>
              <a:t>overlaps</a:t>
            </a:r>
            <a:endParaRPr lang="en-GB" sz="1050" b="1" dirty="0"/>
          </a:p>
        </p:txBody>
      </p:sp>
      <p:cxnSp>
        <p:nvCxnSpPr>
          <p:cNvPr id="37" name="Connector: Elbow 36">
            <a:extLst>
              <a:ext uri="{FF2B5EF4-FFF2-40B4-BE49-F238E27FC236}">
                <a16:creationId xmlns:a16="http://schemas.microsoft.com/office/drawing/2014/main" id="{F04024BF-3BD8-B65A-D6D8-431259494958}"/>
              </a:ext>
            </a:extLst>
          </p:cNvPr>
          <p:cNvCxnSpPr>
            <a:stCxn id="14" idx="2"/>
            <a:endCxn id="7" idx="2"/>
          </p:cNvCxnSpPr>
          <p:nvPr/>
        </p:nvCxnSpPr>
        <p:spPr>
          <a:xfrm rot="5400000">
            <a:off x="9533897" y="3112008"/>
            <a:ext cx="12700" cy="2676144"/>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270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11DD4-8DEF-124C-07DA-F04913B9BA51}"/>
            </a:ext>
          </a:extLst>
        </p:cNvPr>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7CBA20C4-91AD-314E-DDBC-9C5C527B0A36}"/>
              </a:ext>
            </a:extLst>
          </p:cNvPr>
          <p:cNvSpPr>
            <a:spLocks noGrp="1"/>
          </p:cNvSpPr>
          <p:nvPr>
            <p:ph idx="1"/>
          </p:nvPr>
        </p:nvSpPr>
        <p:spPr/>
        <p:txBody>
          <a:bodyPr vert="horz" lIns="91440" tIns="45720" rIns="91440" bIns="45720" rtlCol="0" anchor="t">
            <a:noAutofit/>
          </a:bodyPr>
          <a:lstStyle/>
          <a:p>
            <a:pPr algn="just">
              <a:buFont typeface="Arial" panose="020B0604020202020204" pitchFamily="34" charset="0"/>
              <a:buChar char="•"/>
            </a:pPr>
            <a:r>
              <a:rPr lang="en-GB" dirty="0">
                <a:solidFill>
                  <a:schemeClr val="tx1"/>
                </a:solidFill>
                <a:latin typeface="Aptos"/>
              </a:rPr>
              <a:t>All checks being reviewed and compared with available datasets.</a:t>
            </a:r>
          </a:p>
          <a:p>
            <a:pPr algn="just">
              <a:buFont typeface="Arial" panose="020B0604020202020204" pitchFamily="34" charset="0"/>
              <a:buChar char="•"/>
            </a:pPr>
            <a:r>
              <a:rPr lang="en-GB" dirty="0">
                <a:solidFill>
                  <a:schemeClr val="tx1"/>
                </a:solidFill>
                <a:latin typeface="Aptos"/>
              </a:rPr>
              <a:t>A spreadsheet has been created to identify datasets to be created/edited.</a:t>
            </a:r>
          </a:p>
          <a:p>
            <a:pPr algn="just">
              <a:buFont typeface="Arial" panose="020B0604020202020204" pitchFamily="34" charset="0"/>
              <a:buChar char="•"/>
            </a:pPr>
            <a:endParaRPr lang="en-GB" dirty="0">
              <a:solidFill>
                <a:schemeClr val="tx1"/>
              </a:solidFill>
              <a:latin typeface="Aptos"/>
            </a:endParaRPr>
          </a:p>
          <a:p>
            <a:pPr algn="just">
              <a:buFont typeface="Arial" panose="020B0604020202020204" pitchFamily="34" charset="0"/>
              <a:buChar char="•"/>
            </a:pPr>
            <a:endParaRPr lang="en-GB" dirty="0">
              <a:solidFill>
                <a:schemeClr val="tx1"/>
              </a:solidFill>
              <a:latin typeface="Aptos"/>
            </a:endParaRPr>
          </a:p>
          <a:p>
            <a:pPr algn="just">
              <a:buFont typeface="Arial" panose="020B0604020202020204" pitchFamily="34" charset="0"/>
              <a:buChar char="•"/>
            </a:pPr>
            <a:endParaRPr lang="en-GB" dirty="0">
              <a:solidFill>
                <a:schemeClr val="tx1"/>
              </a:solidFill>
              <a:latin typeface="Aptos"/>
            </a:endParaRPr>
          </a:p>
          <a:p>
            <a:pPr algn="just">
              <a:buFont typeface="Arial" panose="020B0604020202020204" pitchFamily="34" charset="0"/>
              <a:buChar char="•"/>
            </a:pPr>
            <a:r>
              <a:rPr lang="en-GB" dirty="0">
                <a:solidFill>
                  <a:schemeClr val="tx1"/>
                </a:solidFill>
                <a:latin typeface="Aptos"/>
              </a:rPr>
              <a:t>Screenshots</a:t>
            </a:r>
          </a:p>
          <a:p>
            <a:pPr algn="just">
              <a:buFont typeface="Arial" panose="020B0604020202020204" pitchFamily="34" charset="0"/>
              <a:buChar char="•"/>
            </a:pPr>
            <a:r>
              <a:rPr lang="en-GB" dirty="0">
                <a:solidFill>
                  <a:schemeClr val="tx1"/>
                </a:solidFill>
                <a:latin typeface="Aptos"/>
              </a:rPr>
              <a:t>Comments from OEMs are </a:t>
            </a:r>
            <a:r>
              <a:rPr lang="en-GB" dirty="0" err="1">
                <a:solidFill>
                  <a:schemeClr val="tx1"/>
                </a:solidFill>
                <a:latin typeface="Aptos"/>
              </a:rPr>
              <a:t>analyzed</a:t>
            </a:r>
            <a:r>
              <a:rPr lang="en-GB" dirty="0">
                <a:solidFill>
                  <a:schemeClr val="tx1"/>
                </a:solidFill>
                <a:latin typeface="Aptos"/>
              </a:rPr>
              <a:t> in parallel.</a:t>
            </a:r>
          </a:p>
          <a:p>
            <a:pPr algn="just">
              <a:buFont typeface="Arial" panose="020B0604020202020204" pitchFamily="34" charset="0"/>
              <a:buChar char="•"/>
            </a:pPr>
            <a:r>
              <a:rPr lang="en-GB" dirty="0">
                <a:solidFill>
                  <a:schemeClr val="tx1"/>
                </a:solidFill>
                <a:latin typeface="Aptos"/>
              </a:rPr>
              <a:t>Some tests still need to be developed (Non ENC products).</a:t>
            </a:r>
          </a:p>
          <a:p>
            <a:pPr algn="just">
              <a:buFont typeface="Arial" panose="020B0604020202020204" pitchFamily="34" charset="0"/>
              <a:buChar char="•"/>
            </a:pPr>
            <a:endParaRPr lang="en-GB" dirty="0">
              <a:solidFill>
                <a:schemeClr val="tx1"/>
              </a:solidFill>
              <a:latin typeface="Aptos"/>
            </a:endParaRPr>
          </a:p>
          <a:p>
            <a:pPr algn="just">
              <a:buFont typeface="Arial" panose="020B0604020202020204" pitchFamily="34" charset="0"/>
              <a:buChar char="•"/>
            </a:pPr>
            <a:endParaRPr lang="en-GB" dirty="0">
              <a:solidFill>
                <a:schemeClr val="tx1"/>
              </a:solidFill>
              <a:latin typeface="Aptos"/>
            </a:endParaRPr>
          </a:p>
          <a:p>
            <a:pPr algn="just"/>
            <a:endParaRPr lang="fr-FR" i="1" u="sng" dirty="0">
              <a:solidFill>
                <a:schemeClr val="tx1"/>
              </a:solidFill>
              <a:latin typeface="Aptos"/>
            </a:endParaRPr>
          </a:p>
          <a:p>
            <a:pPr marL="457200" indent="-457200"/>
            <a:endParaRPr lang="fr-FR" dirty="0">
              <a:solidFill>
                <a:schemeClr val="tx1"/>
              </a:solidFill>
              <a:latin typeface="Aptos"/>
            </a:endParaRPr>
          </a:p>
        </p:txBody>
      </p:sp>
      <p:sp>
        <p:nvSpPr>
          <p:cNvPr id="3" name="TextBox 5">
            <a:extLst>
              <a:ext uri="{FF2B5EF4-FFF2-40B4-BE49-F238E27FC236}">
                <a16:creationId xmlns:a16="http://schemas.microsoft.com/office/drawing/2014/main" id="{291E3EFE-4A66-C98B-8F73-6E1D3A47D98D}"/>
              </a:ext>
            </a:extLst>
          </p:cNvPr>
          <p:cNvSpPr txBox="1"/>
          <p:nvPr/>
        </p:nvSpPr>
        <p:spPr>
          <a:xfrm>
            <a:off x="479012" y="297066"/>
            <a:ext cx="2914709" cy="461665"/>
          </a:xfrm>
          <a:prstGeom prst="rect">
            <a:avLst/>
          </a:prstGeom>
          <a:noFill/>
        </p:spPr>
        <p:txBody>
          <a:bodyPr wrap="none" lIns="91440" tIns="45720" rIns="91440" bIns="45720" rtlCol="0" anchor="t">
            <a:spAutoFit/>
          </a:bodyPr>
          <a:lstStyle/>
          <a:p>
            <a:pPr>
              <a:spcBef>
                <a:spcPct val="0"/>
              </a:spcBef>
            </a:pPr>
            <a:r>
              <a:rPr lang="en-US" sz="2400" b="1" dirty="0">
                <a:solidFill>
                  <a:srgbClr val="000000"/>
                </a:solidFill>
                <a:latin typeface="Aptos"/>
                <a:cs typeface="Arial"/>
              </a:rPr>
              <a:t>2. Manual - Content</a:t>
            </a:r>
            <a:endParaRPr lang="en-US" sz="2400" b="1" dirty="0">
              <a:solidFill>
                <a:prstClr val="black"/>
              </a:solidFill>
              <a:latin typeface="Aptos"/>
              <a:cs typeface="Arial"/>
            </a:endParaRPr>
          </a:p>
        </p:txBody>
      </p:sp>
      <p:pic>
        <p:nvPicPr>
          <p:cNvPr id="5" name="Image 4">
            <a:extLst>
              <a:ext uri="{FF2B5EF4-FFF2-40B4-BE49-F238E27FC236}">
                <a16:creationId xmlns:a16="http://schemas.microsoft.com/office/drawing/2014/main" id="{7CF8DCB0-9333-49B3-B09F-1227E4414740}"/>
              </a:ext>
            </a:extLst>
          </p:cNvPr>
          <p:cNvPicPr>
            <a:picLocks noChangeAspect="1"/>
          </p:cNvPicPr>
          <p:nvPr/>
        </p:nvPicPr>
        <p:blipFill>
          <a:blip r:embed="rId2"/>
          <a:stretch>
            <a:fillRect/>
          </a:stretch>
        </p:blipFill>
        <p:spPr>
          <a:xfrm>
            <a:off x="1805460" y="2128435"/>
            <a:ext cx="8726183" cy="1280512"/>
          </a:xfrm>
          <a:prstGeom prst="rect">
            <a:avLst/>
          </a:prstGeom>
        </p:spPr>
      </p:pic>
    </p:spTree>
    <p:extLst>
      <p:ext uri="{BB962C8B-B14F-4D97-AF65-F5344CB8AC3E}">
        <p14:creationId xmlns:p14="http://schemas.microsoft.com/office/powerpoint/2010/main" val="2512306583"/>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B99C4-3AB7-12AC-D84A-37766F7FB8AC}"/>
            </a:ext>
          </a:extLst>
        </p:cNvPr>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0A591B88-028B-E826-4B02-A68B2C905814}"/>
              </a:ext>
            </a:extLst>
          </p:cNvPr>
          <p:cNvSpPr>
            <a:spLocks noGrp="1"/>
          </p:cNvSpPr>
          <p:nvPr>
            <p:ph idx="1"/>
          </p:nvPr>
        </p:nvSpPr>
        <p:spPr/>
        <p:txBody>
          <a:bodyPr vert="horz" lIns="91440" tIns="45720" rIns="91440" bIns="45720" rtlCol="0" anchor="t">
            <a:noAutofit/>
          </a:bodyPr>
          <a:lstStyle/>
          <a:p>
            <a:pPr>
              <a:buFont typeface="Arial" panose="020B0604020202020204" pitchFamily="34" charset="0"/>
              <a:buChar char="•"/>
            </a:pPr>
            <a:r>
              <a:rPr lang="fr-FR" dirty="0">
                <a:solidFill>
                  <a:schemeClr val="tx1"/>
                </a:solidFill>
                <a:latin typeface="Aptos"/>
              </a:rPr>
              <a:t>At </a:t>
            </a:r>
            <a:r>
              <a:rPr lang="fr-FR" dirty="0" err="1">
                <a:solidFill>
                  <a:schemeClr val="tx1"/>
                </a:solidFill>
                <a:latin typeface="Aptos"/>
              </a:rPr>
              <a:t>this</a:t>
            </a:r>
            <a:r>
              <a:rPr lang="fr-FR" dirty="0">
                <a:solidFill>
                  <a:schemeClr val="tx1"/>
                </a:solidFill>
                <a:latin typeface="Aptos"/>
              </a:rPr>
              <a:t> stage, the </a:t>
            </a:r>
            <a:r>
              <a:rPr lang="fr-FR" dirty="0" err="1">
                <a:solidFill>
                  <a:schemeClr val="tx1"/>
                </a:solidFill>
                <a:latin typeface="Aptos"/>
              </a:rPr>
              <a:t>working</a:t>
            </a:r>
            <a:r>
              <a:rPr lang="fr-FR" dirty="0">
                <a:solidFill>
                  <a:schemeClr val="tx1"/>
                </a:solidFill>
                <a:latin typeface="Aptos"/>
              </a:rPr>
              <a:t> structure of the </a:t>
            </a:r>
            <a:r>
              <a:rPr lang="fr-FR" dirty="0" err="1">
                <a:solidFill>
                  <a:schemeClr val="tx1"/>
                </a:solidFill>
                <a:latin typeface="Aptos"/>
              </a:rPr>
              <a:t>Github</a:t>
            </a:r>
            <a:r>
              <a:rPr lang="fr-FR" dirty="0">
                <a:solidFill>
                  <a:schemeClr val="tx1"/>
                </a:solidFill>
                <a:latin typeface="Aptos"/>
              </a:rPr>
              <a:t> </a:t>
            </a:r>
            <a:r>
              <a:rPr lang="fr-FR" dirty="0" err="1">
                <a:solidFill>
                  <a:schemeClr val="tx1"/>
                </a:solidFill>
                <a:latin typeface="Aptos"/>
              </a:rPr>
              <a:t>may</a:t>
            </a:r>
            <a:r>
              <a:rPr lang="fr-FR" dirty="0">
                <a:solidFill>
                  <a:schemeClr val="tx1"/>
                </a:solidFill>
                <a:latin typeface="Aptos"/>
              </a:rPr>
              <a:t> </a:t>
            </a:r>
            <a:r>
              <a:rPr lang="fr-FR" dirty="0" err="1">
                <a:solidFill>
                  <a:schemeClr val="tx1"/>
                </a:solidFill>
                <a:latin typeface="Aptos"/>
              </a:rPr>
              <a:t>be</a:t>
            </a:r>
            <a:r>
              <a:rPr lang="fr-FR" dirty="0">
                <a:solidFill>
                  <a:schemeClr val="tx1"/>
                </a:solidFill>
                <a:latin typeface="Aptos"/>
              </a:rPr>
              <a:t> </a:t>
            </a:r>
            <a:r>
              <a:rPr lang="fr-FR" dirty="0" err="1">
                <a:solidFill>
                  <a:schemeClr val="tx1"/>
                </a:solidFill>
                <a:latin typeface="Aptos"/>
              </a:rPr>
              <a:t>confusing</a:t>
            </a:r>
            <a:r>
              <a:rPr lang="fr-FR" dirty="0">
                <a:solidFill>
                  <a:schemeClr val="tx1"/>
                </a:solidFill>
                <a:latin typeface="Aptos"/>
              </a:rPr>
              <a:t>.</a:t>
            </a:r>
          </a:p>
          <a:p>
            <a:pPr>
              <a:buFont typeface="Arial" panose="020B0604020202020204" pitchFamily="34" charset="0"/>
              <a:buChar char="•"/>
            </a:pPr>
            <a:r>
              <a:rPr lang="fr-FR" dirty="0">
                <a:solidFill>
                  <a:schemeClr val="tx1"/>
                </a:solidFill>
                <a:latin typeface="Aptos"/>
              </a:rPr>
              <a:t>All </a:t>
            </a:r>
            <a:r>
              <a:rPr lang="fr-FR" dirty="0" err="1">
                <a:solidFill>
                  <a:schemeClr val="tx1"/>
                </a:solidFill>
                <a:latin typeface="Aptos"/>
              </a:rPr>
              <a:t>needed</a:t>
            </a:r>
            <a:r>
              <a:rPr lang="fr-FR" dirty="0">
                <a:solidFill>
                  <a:schemeClr val="tx1"/>
                </a:solidFill>
                <a:latin typeface="Aptos"/>
              </a:rPr>
              <a:t> exchange sets / </a:t>
            </a:r>
            <a:r>
              <a:rPr lang="fr-FR" dirty="0" err="1">
                <a:solidFill>
                  <a:schemeClr val="tx1"/>
                </a:solidFill>
                <a:latin typeface="Aptos"/>
              </a:rPr>
              <a:t>datatest</a:t>
            </a:r>
            <a:r>
              <a:rPr lang="fr-FR" dirty="0">
                <a:solidFill>
                  <a:schemeClr val="tx1"/>
                </a:solidFill>
                <a:latin typeface="Aptos"/>
              </a:rPr>
              <a:t> are </a:t>
            </a:r>
            <a:r>
              <a:rPr lang="fr-FR" dirty="0" err="1">
                <a:solidFill>
                  <a:schemeClr val="tx1"/>
                </a:solidFill>
                <a:latin typeface="Aptos"/>
              </a:rPr>
              <a:t>stored</a:t>
            </a:r>
            <a:r>
              <a:rPr lang="fr-FR" dirty="0">
                <a:solidFill>
                  <a:schemeClr val="tx1"/>
                </a:solidFill>
                <a:latin typeface="Aptos"/>
              </a:rPr>
              <a:t> </a:t>
            </a:r>
            <a:r>
              <a:rPr lang="fr-FR" dirty="0" err="1">
                <a:solidFill>
                  <a:schemeClr val="tx1"/>
                </a:solidFill>
                <a:latin typeface="Aptos"/>
              </a:rPr>
              <a:t>locally</a:t>
            </a:r>
            <a:r>
              <a:rPr lang="fr-FR" dirty="0">
                <a:solidFill>
                  <a:schemeClr val="tx1"/>
                </a:solidFill>
                <a:latin typeface="Aptos"/>
              </a:rPr>
              <a:t> </a:t>
            </a:r>
            <a:r>
              <a:rPr lang="fr-FR" dirty="0" err="1">
                <a:solidFill>
                  <a:schemeClr val="tx1"/>
                </a:solidFill>
                <a:latin typeface="Aptos"/>
              </a:rPr>
              <a:t>with</a:t>
            </a:r>
            <a:r>
              <a:rPr lang="fr-FR" dirty="0">
                <a:solidFill>
                  <a:schemeClr val="tx1"/>
                </a:solidFill>
                <a:latin typeface="Aptos"/>
              </a:rPr>
              <a:t> the final structure.</a:t>
            </a:r>
          </a:p>
          <a:p>
            <a:pPr>
              <a:buFont typeface="Arial" panose="020B0604020202020204" pitchFamily="34" charset="0"/>
              <a:buChar char="•"/>
            </a:pPr>
            <a:endParaRPr lang="fr-FR" dirty="0">
              <a:solidFill>
                <a:schemeClr val="tx1"/>
              </a:solidFill>
              <a:latin typeface="Aptos"/>
            </a:endParaRPr>
          </a:p>
          <a:p>
            <a:pPr>
              <a:buFont typeface="Arial" panose="020B0604020202020204" pitchFamily="34" charset="0"/>
              <a:buChar char="•"/>
            </a:pPr>
            <a:endParaRPr lang="fr-FR" dirty="0">
              <a:solidFill>
                <a:schemeClr val="tx1"/>
              </a:solidFill>
              <a:latin typeface="Aptos"/>
            </a:endParaRPr>
          </a:p>
          <a:p>
            <a:pPr>
              <a:buFont typeface="Arial" panose="020B0604020202020204" pitchFamily="34" charset="0"/>
              <a:buChar char="•"/>
            </a:pPr>
            <a:endParaRPr lang="fr-FR" dirty="0">
              <a:solidFill>
                <a:schemeClr val="tx1"/>
              </a:solidFill>
              <a:latin typeface="Aptos"/>
            </a:endParaRPr>
          </a:p>
          <a:p>
            <a:pPr>
              <a:buFont typeface="Arial" panose="020B0604020202020204" pitchFamily="34" charset="0"/>
              <a:buChar char="•"/>
            </a:pPr>
            <a:endParaRPr lang="fr-FR" dirty="0">
              <a:solidFill>
                <a:schemeClr val="tx1"/>
              </a:solidFill>
              <a:latin typeface="Aptos"/>
            </a:endParaRPr>
          </a:p>
          <a:p>
            <a:pPr>
              <a:buFont typeface="Arial" panose="020B0604020202020204" pitchFamily="34" charset="0"/>
              <a:buChar char="•"/>
            </a:pPr>
            <a:r>
              <a:rPr lang="fr-FR" dirty="0" err="1">
                <a:solidFill>
                  <a:schemeClr val="tx1"/>
                </a:solidFill>
                <a:latin typeface="Aptos"/>
              </a:rPr>
              <a:t>After</a:t>
            </a:r>
            <a:r>
              <a:rPr lang="fr-FR" dirty="0">
                <a:solidFill>
                  <a:schemeClr val="tx1"/>
                </a:solidFill>
                <a:latin typeface="Aptos"/>
              </a:rPr>
              <a:t> </a:t>
            </a:r>
            <a:r>
              <a:rPr lang="fr-FR" dirty="0" err="1">
                <a:solidFill>
                  <a:schemeClr val="tx1"/>
                </a:solidFill>
                <a:latin typeface="Aptos"/>
              </a:rPr>
              <a:t>being</a:t>
            </a:r>
            <a:r>
              <a:rPr lang="fr-FR" dirty="0">
                <a:solidFill>
                  <a:schemeClr val="tx1"/>
                </a:solidFill>
                <a:latin typeface="Aptos"/>
              </a:rPr>
              <a:t> </a:t>
            </a:r>
            <a:r>
              <a:rPr lang="fr-FR" dirty="0" err="1">
                <a:solidFill>
                  <a:schemeClr val="tx1"/>
                </a:solidFill>
                <a:latin typeface="Aptos"/>
              </a:rPr>
              <a:t>edited</a:t>
            </a:r>
            <a:r>
              <a:rPr lang="fr-FR" dirty="0">
                <a:solidFill>
                  <a:schemeClr val="tx1"/>
                </a:solidFill>
                <a:latin typeface="Aptos"/>
              </a:rPr>
              <a:t> if </a:t>
            </a:r>
            <a:r>
              <a:rPr lang="fr-FR" dirty="0" err="1">
                <a:solidFill>
                  <a:schemeClr val="tx1"/>
                </a:solidFill>
                <a:latin typeface="Aptos"/>
              </a:rPr>
              <a:t>needed</a:t>
            </a:r>
            <a:r>
              <a:rPr lang="fr-FR" dirty="0">
                <a:solidFill>
                  <a:schemeClr val="tx1"/>
                </a:solidFill>
                <a:latin typeface="Aptos"/>
              </a:rPr>
              <a:t>, </a:t>
            </a:r>
            <a:r>
              <a:rPr lang="fr-FR" dirty="0" err="1">
                <a:solidFill>
                  <a:schemeClr val="tx1"/>
                </a:solidFill>
                <a:latin typeface="Aptos"/>
              </a:rPr>
              <a:t>they</a:t>
            </a:r>
            <a:r>
              <a:rPr lang="fr-FR" dirty="0">
                <a:solidFill>
                  <a:schemeClr val="tx1"/>
                </a:solidFill>
                <a:latin typeface="Aptos"/>
              </a:rPr>
              <a:t> </a:t>
            </a:r>
            <a:r>
              <a:rPr lang="fr-FR" dirty="0" err="1">
                <a:solidFill>
                  <a:schemeClr val="tx1"/>
                </a:solidFill>
                <a:latin typeface="Aptos"/>
              </a:rPr>
              <a:t>will</a:t>
            </a:r>
            <a:r>
              <a:rPr lang="fr-FR" dirty="0">
                <a:solidFill>
                  <a:schemeClr val="tx1"/>
                </a:solidFill>
                <a:latin typeface="Aptos"/>
              </a:rPr>
              <a:t> </a:t>
            </a:r>
            <a:r>
              <a:rPr lang="fr-FR" dirty="0" err="1">
                <a:solidFill>
                  <a:schemeClr val="tx1"/>
                </a:solidFill>
                <a:latin typeface="Aptos"/>
              </a:rPr>
              <a:t>be</a:t>
            </a:r>
            <a:r>
              <a:rPr lang="fr-FR" dirty="0">
                <a:solidFill>
                  <a:schemeClr val="tx1"/>
                </a:solidFill>
                <a:latin typeface="Aptos"/>
              </a:rPr>
              <a:t> </a:t>
            </a:r>
            <a:r>
              <a:rPr lang="fr-FR" dirty="0" err="1">
                <a:solidFill>
                  <a:schemeClr val="tx1"/>
                </a:solidFill>
                <a:latin typeface="Aptos"/>
              </a:rPr>
              <a:t>imported</a:t>
            </a:r>
            <a:r>
              <a:rPr lang="fr-FR" dirty="0">
                <a:solidFill>
                  <a:schemeClr val="tx1"/>
                </a:solidFill>
                <a:latin typeface="Aptos"/>
              </a:rPr>
              <a:t> in the </a:t>
            </a:r>
            <a:r>
              <a:rPr lang="fr-FR" dirty="0" err="1">
                <a:solidFill>
                  <a:schemeClr val="tx1"/>
                </a:solidFill>
                <a:latin typeface="Aptos"/>
              </a:rPr>
              <a:t>Github</a:t>
            </a:r>
            <a:r>
              <a:rPr lang="fr-FR" dirty="0">
                <a:solidFill>
                  <a:schemeClr val="tx1"/>
                </a:solidFill>
                <a:latin typeface="Aptos"/>
              </a:rPr>
              <a:t>.</a:t>
            </a:r>
          </a:p>
          <a:p>
            <a:pPr>
              <a:lnSpc>
                <a:spcPct val="100000"/>
              </a:lnSpc>
              <a:buFont typeface="Arial" panose="020B0604020202020204" pitchFamily="34" charset="0"/>
              <a:buChar char="•"/>
            </a:pPr>
            <a:r>
              <a:rPr lang="fr-FR" dirty="0">
                <a:solidFill>
                  <a:schemeClr val="tx1"/>
                </a:solidFill>
                <a:latin typeface="Aptos"/>
              </a:rPr>
              <a:t>60 open issues: </a:t>
            </a:r>
            <a:r>
              <a:rPr lang="fr-FR" dirty="0" err="1">
                <a:solidFill>
                  <a:schemeClr val="tx1"/>
                </a:solidFill>
                <a:latin typeface="Aptos"/>
              </a:rPr>
              <a:t>most</a:t>
            </a:r>
            <a:r>
              <a:rPr lang="fr-FR" dirty="0">
                <a:solidFill>
                  <a:schemeClr val="tx1"/>
                </a:solidFill>
                <a:latin typeface="Aptos"/>
              </a:rPr>
              <a:t> of </a:t>
            </a:r>
            <a:r>
              <a:rPr lang="fr-FR" dirty="0" err="1">
                <a:solidFill>
                  <a:schemeClr val="tx1"/>
                </a:solidFill>
                <a:latin typeface="Aptos"/>
              </a:rPr>
              <a:t>them</a:t>
            </a:r>
            <a:r>
              <a:rPr lang="fr-FR" dirty="0">
                <a:solidFill>
                  <a:schemeClr val="tx1"/>
                </a:solidFill>
                <a:latin typeface="Aptos"/>
              </a:rPr>
              <a:t> </a:t>
            </a:r>
            <a:r>
              <a:rPr lang="fr-FR" dirty="0" err="1">
                <a:solidFill>
                  <a:schemeClr val="tx1"/>
                </a:solidFill>
                <a:latin typeface="Aptos"/>
              </a:rPr>
              <a:t>should</a:t>
            </a:r>
            <a:r>
              <a:rPr lang="fr-FR" dirty="0">
                <a:solidFill>
                  <a:schemeClr val="tx1"/>
                </a:solidFill>
                <a:latin typeface="Aptos"/>
              </a:rPr>
              <a:t> </a:t>
            </a:r>
            <a:r>
              <a:rPr lang="fr-FR" dirty="0" err="1">
                <a:solidFill>
                  <a:schemeClr val="tx1"/>
                </a:solidFill>
                <a:latin typeface="Aptos"/>
              </a:rPr>
              <a:t>be</a:t>
            </a:r>
            <a:r>
              <a:rPr lang="fr-FR" dirty="0">
                <a:solidFill>
                  <a:schemeClr val="tx1"/>
                </a:solidFill>
                <a:latin typeface="Aptos"/>
              </a:rPr>
              <a:t> </a:t>
            </a:r>
            <a:r>
              <a:rPr lang="fr-FR" dirty="0" err="1">
                <a:solidFill>
                  <a:schemeClr val="tx1"/>
                </a:solidFill>
                <a:latin typeface="Aptos"/>
              </a:rPr>
              <a:t>closed</a:t>
            </a:r>
            <a:r>
              <a:rPr lang="fr-FR" dirty="0">
                <a:solidFill>
                  <a:schemeClr val="tx1"/>
                </a:solidFill>
                <a:latin typeface="Aptos"/>
              </a:rPr>
              <a:t> </a:t>
            </a:r>
            <a:r>
              <a:rPr lang="fr-FR" dirty="0" err="1">
                <a:solidFill>
                  <a:schemeClr val="tx1"/>
                </a:solidFill>
                <a:latin typeface="Aptos"/>
              </a:rPr>
              <a:t>after</a:t>
            </a:r>
            <a:r>
              <a:rPr lang="fr-FR" dirty="0">
                <a:solidFill>
                  <a:schemeClr val="tx1"/>
                </a:solidFill>
                <a:latin typeface="Aptos"/>
              </a:rPr>
              <a:t> the </a:t>
            </a:r>
            <a:r>
              <a:rPr lang="fr-FR" dirty="0" err="1">
                <a:solidFill>
                  <a:schemeClr val="tx1"/>
                </a:solidFill>
                <a:latin typeface="Aptos"/>
              </a:rPr>
              <a:t>manual</a:t>
            </a:r>
            <a:r>
              <a:rPr lang="fr-FR" dirty="0">
                <a:solidFill>
                  <a:schemeClr val="tx1"/>
                </a:solidFill>
                <a:latin typeface="Aptos"/>
              </a:rPr>
              <a:t> </a:t>
            </a:r>
            <a:r>
              <a:rPr lang="fr-FR" dirty="0" err="1">
                <a:solidFill>
                  <a:schemeClr val="tx1"/>
                </a:solidFill>
                <a:latin typeface="Aptos"/>
              </a:rPr>
              <a:t>review</a:t>
            </a:r>
            <a:r>
              <a:rPr lang="fr-FR" dirty="0">
                <a:solidFill>
                  <a:schemeClr val="tx1"/>
                </a:solidFill>
                <a:latin typeface="Aptos"/>
              </a:rPr>
              <a:t> or </a:t>
            </a:r>
            <a:r>
              <a:rPr lang="fr-FR" dirty="0" err="1">
                <a:solidFill>
                  <a:schemeClr val="tx1"/>
                </a:solidFill>
                <a:latin typeface="Aptos"/>
              </a:rPr>
              <a:t>datset</a:t>
            </a:r>
            <a:r>
              <a:rPr lang="fr-FR" dirty="0">
                <a:solidFill>
                  <a:schemeClr val="tx1"/>
                </a:solidFill>
                <a:latin typeface="Aptos"/>
              </a:rPr>
              <a:t> </a:t>
            </a:r>
            <a:r>
              <a:rPr lang="fr-FR" dirty="0" err="1">
                <a:solidFill>
                  <a:schemeClr val="tx1"/>
                </a:solidFill>
                <a:latin typeface="Aptos"/>
              </a:rPr>
              <a:t>edits</a:t>
            </a:r>
            <a:r>
              <a:rPr lang="fr-FR" dirty="0">
                <a:solidFill>
                  <a:schemeClr val="tx1"/>
                </a:solidFill>
                <a:latin typeface="Aptos"/>
              </a:rPr>
              <a:t>.</a:t>
            </a:r>
          </a:p>
          <a:p>
            <a:pPr marL="0" indent="0">
              <a:buNone/>
            </a:pPr>
            <a:endParaRPr lang="fr-FR" dirty="0">
              <a:solidFill>
                <a:schemeClr val="tx1"/>
              </a:solidFill>
              <a:latin typeface="Aptos"/>
            </a:endParaRPr>
          </a:p>
        </p:txBody>
      </p:sp>
      <p:sp>
        <p:nvSpPr>
          <p:cNvPr id="3" name="TextBox 5">
            <a:extLst>
              <a:ext uri="{FF2B5EF4-FFF2-40B4-BE49-F238E27FC236}">
                <a16:creationId xmlns:a16="http://schemas.microsoft.com/office/drawing/2014/main" id="{6EFE5EFB-7369-38BB-72C6-6005CE19E394}"/>
              </a:ext>
            </a:extLst>
          </p:cNvPr>
          <p:cNvSpPr txBox="1"/>
          <p:nvPr/>
        </p:nvSpPr>
        <p:spPr>
          <a:xfrm>
            <a:off x="359741" y="297066"/>
            <a:ext cx="2606932" cy="461665"/>
          </a:xfrm>
          <a:prstGeom prst="rect">
            <a:avLst/>
          </a:prstGeom>
          <a:noFill/>
        </p:spPr>
        <p:txBody>
          <a:bodyPr wrap="none" lIns="91440" tIns="45720" rIns="91440" bIns="45720" rtlCol="0" anchor="t">
            <a:spAutoFit/>
          </a:bodyPr>
          <a:lstStyle/>
          <a:p>
            <a:pPr>
              <a:spcBef>
                <a:spcPct val="0"/>
              </a:spcBef>
            </a:pPr>
            <a:r>
              <a:rPr lang="en-US" sz="2400" b="1" dirty="0">
                <a:solidFill>
                  <a:srgbClr val="000000"/>
                </a:solidFill>
                <a:latin typeface="Aptos"/>
                <a:cs typeface="Arial"/>
              </a:rPr>
              <a:t>3. </a:t>
            </a:r>
            <a:r>
              <a:rPr lang="en-US" sz="2400" b="1" dirty="0" err="1">
                <a:solidFill>
                  <a:srgbClr val="000000"/>
                </a:solidFill>
                <a:latin typeface="Aptos"/>
                <a:cs typeface="Arial"/>
              </a:rPr>
              <a:t>Github</a:t>
            </a:r>
            <a:r>
              <a:rPr lang="en-US" sz="2400" b="1" dirty="0">
                <a:solidFill>
                  <a:srgbClr val="000000"/>
                </a:solidFill>
                <a:latin typeface="Aptos"/>
                <a:cs typeface="Arial"/>
              </a:rPr>
              <a:t> content</a:t>
            </a:r>
            <a:endParaRPr lang="en-US" sz="2400" b="1" dirty="0">
              <a:solidFill>
                <a:prstClr val="black"/>
              </a:solidFill>
              <a:latin typeface="Aptos"/>
              <a:cs typeface="Arial"/>
            </a:endParaRPr>
          </a:p>
        </p:txBody>
      </p:sp>
      <p:pic>
        <p:nvPicPr>
          <p:cNvPr id="5" name="Image 4">
            <a:extLst>
              <a:ext uri="{FF2B5EF4-FFF2-40B4-BE49-F238E27FC236}">
                <a16:creationId xmlns:a16="http://schemas.microsoft.com/office/drawing/2014/main" id="{01A7DC66-3941-4122-A267-CBF1721DCEC5}"/>
              </a:ext>
            </a:extLst>
          </p:cNvPr>
          <p:cNvPicPr>
            <a:picLocks noChangeAspect="1"/>
          </p:cNvPicPr>
          <p:nvPr/>
        </p:nvPicPr>
        <p:blipFill>
          <a:blip r:embed="rId2"/>
          <a:stretch>
            <a:fillRect/>
          </a:stretch>
        </p:blipFill>
        <p:spPr>
          <a:xfrm>
            <a:off x="2057401" y="2133600"/>
            <a:ext cx="2143125" cy="1209156"/>
          </a:xfrm>
          <a:prstGeom prst="rect">
            <a:avLst/>
          </a:prstGeom>
        </p:spPr>
      </p:pic>
      <p:pic>
        <p:nvPicPr>
          <p:cNvPr id="7" name="Image 6">
            <a:extLst>
              <a:ext uri="{FF2B5EF4-FFF2-40B4-BE49-F238E27FC236}">
                <a16:creationId xmlns:a16="http://schemas.microsoft.com/office/drawing/2014/main" id="{846262C1-BED6-41B0-87FF-7EC090BC8698}"/>
              </a:ext>
            </a:extLst>
          </p:cNvPr>
          <p:cNvPicPr>
            <a:picLocks noChangeAspect="1"/>
          </p:cNvPicPr>
          <p:nvPr/>
        </p:nvPicPr>
        <p:blipFill>
          <a:blip r:embed="rId3"/>
          <a:stretch>
            <a:fillRect/>
          </a:stretch>
        </p:blipFill>
        <p:spPr>
          <a:xfrm>
            <a:off x="5181601" y="2097505"/>
            <a:ext cx="3345901" cy="1676400"/>
          </a:xfrm>
          <a:prstGeom prst="rect">
            <a:avLst/>
          </a:prstGeom>
        </p:spPr>
      </p:pic>
    </p:spTree>
    <p:extLst>
      <p:ext uri="{BB962C8B-B14F-4D97-AF65-F5344CB8AC3E}">
        <p14:creationId xmlns:p14="http://schemas.microsoft.com/office/powerpoint/2010/main" val="645024820"/>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EACA72-B1B1-31C3-D865-8B0F4BDB0E6B}"/>
            </a:ext>
          </a:extLst>
        </p:cNvPr>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D9BF1FA1-ABAF-FB31-CBCE-BD1B80D3B7D4}"/>
              </a:ext>
            </a:extLst>
          </p:cNvPr>
          <p:cNvSpPr>
            <a:spLocks noGrp="1"/>
          </p:cNvSpPr>
          <p:nvPr>
            <p:ph idx="1"/>
          </p:nvPr>
        </p:nvSpPr>
        <p:spPr/>
        <p:txBody>
          <a:bodyPr vert="horz" lIns="91440" tIns="45720" rIns="91440" bIns="45720" rtlCol="0" anchor="t">
            <a:noAutofit/>
          </a:bodyPr>
          <a:lstStyle/>
          <a:p>
            <a:pPr marL="457200" indent="-457200" algn="just">
              <a:buAutoNum type="arabicPeriod"/>
            </a:pPr>
            <a:r>
              <a:rPr lang="fr-FR" dirty="0">
                <a:solidFill>
                  <a:schemeClr val="tx1"/>
                </a:solidFill>
                <a:latin typeface="Aptos"/>
                <a:cs typeface="Arial"/>
              </a:rPr>
              <a:t>Sections 1 and 2 have been </a:t>
            </a:r>
            <a:r>
              <a:rPr lang="fr-FR" dirty="0" err="1">
                <a:solidFill>
                  <a:schemeClr val="tx1"/>
                </a:solidFill>
                <a:latin typeface="Aptos"/>
                <a:cs typeface="Arial"/>
              </a:rPr>
              <a:t>fully</a:t>
            </a:r>
            <a:r>
              <a:rPr lang="fr-FR" dirty="0">
                <a:solidFill>
                  <a:schemeClr val="tx1"/>
                </a:solidFill>
                <a:latin typeface="Aptos"/>
                <a:cs typeface="Arial"/>
              </a:rPr>
              <a:t> </a:t>
            </a:r>
            <a:r>
              <a:rPr lang="fr-FR" dirty="0" err="1">
                <a:solidFill>
                  <a:schemeClr val="tx1"/>
                </a:solidFill>
                <a:latin typeface="Aptos"/>
                <a:cs typeface="Arial"/>
              </a:rPr>
              <a:t>reviewed</a:t>
            </a:r>
            <a:r>
              <a:rPr lang="fr-FR" dirty="0">
                <a:solidFill>
                  <a:schemeClr val="tx1"/>
                </a:solidFill>
                <a:latin typeface="Aptos"/>
                <a:cs typeface="Arial"/>
              </a:rPr>
              <a:t>.</a:t>
            </a:r>
          </a:p>
          <a:p>
            <a:pPr marL="457200" indent="-457200" algn="just">
              <a:buAutoNum type="arabicPeriod"/>
            </a:pPr>
            <a:r>
              <a:rPr lang="fr-FR" dirty="0">
                <a:solidFill>
                  <a:schemeClr val="tx1"/>
                </a:solidFill>
                <a:latin typeface="Aptos"/>
                <a:cs typeface="Arial"/>
              </a:rPr>
              <a:t>Sections </a:t>
            </a:r>
          </a:p>
          <a:p>
            <a:pPr marL="457200" indent="-457200" algn="just">
              <a:buAutoNum type="arabicPeriod"/>
            </a:pPr>
            <a:r>
              <a:rPr lang="fr-FR" dirty="0" err="1">
                <a:solidFill>
                  <a:schemeClr val="tx1"/>
                </a:solidFill>
                <a:latin typeface="Aptos"/>
                <a:cs typeface="Arial"/>
              </a:rPr>
              <a:t>Review</a:t>
            </a:r>
            <a:r>
              <a:rPr lang="fr-FR" dirty="0">
                <a:solidFill>
                  <a:schemeClr val="tx1"/>
                </a:solidFill>
                <a:latin typeface="Aptos"/>
                <a:cs typeface="Arial"/>
              </a:rPr>
              <a:t> </a:t>
            </a:r>
            <a:r>
              <a:rPr lang="fr-FR" dirty="0" err="1">
                <a:solidFill>
                  <a:schemeClr val="tx1"/>
                </a:solidFill>
                <a:latin typeface="Aptos"/>
                <a:cs typeface="Arial"/>
              </a:rPr>
              <a:t>completion</a:t>
            </a:r>
            <a:r>
              <a:rPr lang="fr-FR" dirty="0">
                <a:solidFill>
                  <a:schemeClr val="tx1"/>
                </a:solidFill>
                <a:latin typeface="Aptos"/>
                <a:cs typeface="Arial"/>
              </a:rPr>
              <a:t> by </a:t>
            </a:r>
            <a:r>
              <a:rPr lang="fr-FR" dirty="0" err="1">
                <a:solidFill>
                  <a:schemeClr val="tx1"/>
                </a:solidFill>
                <a:latin typeface="Aptos"/>
                <a:cs typeface="Arial"/>
              </a:rPr>
              <a:t>mid-January</a:t>
            </a:r>
            <a:r>
              <a:rPr lang="fr-FR" dirty="0">
                <a:solidFill>
                  <a:schemeClr val="tx1"/>
                </a:solidFill>
                <a:latin typeface="Aptos"/>
                <a:cs typeface="Arial"/>
              </a:rPr>
              <a:t>.</a:t>
            </a:r>
          </a:p>
          <a:p>
            <a:pPr marL="457200" indent="-457200" algn="just">
              <a:buAutoNum type="arabicPeriod"/>
            </a:pPr>
            <a:r>
              <a:rPr lang="fr-FR" dirty="0" err="1">
                <a:solidFill>
                  <a:schemeClr val="tx1"/>
                </a:solidFill>
                <a:latin typeface="Aptos"/>
                <a:cs typeface="Arial"/>
              </a:rPr>
              <a:t>Dataset</a:t>
            </a:r>
            <a:r>
              <a:rPr lang="fr-FR" dirty="0">
                <a:solidFill>
                  <a:schemeClr val="tx1"/>
                </a:solidFill>
                <a:latin typeface="Aptos"/>
                <a:cs typeface="Arial"/>
              </a:rPr>
              <a:t> Editing / </a:t>
            </a:r>
            <a:r>
              <a:rPr lang="fr-FR" dirty="0" err="1">
                <a:solidFill>
                  <a:schemeClr val="tx1"/>
                </a:solidFill>
                <a:latin typeface="Aptos"/>
                <a:cs typeface="Arial"/>
              </a:rPr>
              <a:t>Creation</a:t>
            </a:r>
            <a:r>
              <a:rPr lang="fr-FR" dirty="0">
                <a:solidFill>
                  <a:schemeClr val="tx1"/>
                </a:solidFill>
                <a:latin typeface="Aptos"/>
                <a:cs typeface="Arial"/>
              </a:rPr>
              <a:t> in </a:t>
            </a:r>
            <a:r>
              <a:rPr lang="fr-FR" dirty="0" err="1">
                <a:solidFill>
                  <a:schemeClr val="tx1"/>
                </a:solidFill>
                <a:latin typeface="Aptos"/>
                <a:cs typeface="Arial"/>
              </a:rPr>
              <a:t>parallel</a:t>
            </a:r>
            <a:endParaRPr lang="fr-FR" dirty="0">
              <a:solidFill>
                <a:schemeClr val="tx1"/>
              </a:solidFill>
              <a:latin typeface="Aptos"/>
              <a:cs typeface="Arial"/>
            </a:endParaRPr>
          </a:p>
          <a:p>
            <a:pPr marL="457200" indent="-457200" algn="just">
              <a:buAutoNum type="arabicPeriod"/>
            </a:pPr>
            <a:r>
              <a:rPr lang="fr-FR" dirty="0">
                <a:solidFill>
                  <a:schemeClr val="tx1"/>
                </a:solidFill>
                <a:latin typeface="Aptos"/>
                <a:cs typeface="Arial"/>
              </a:rPr>
              <a:t>Manual and Exchange sets </a:t>
            </a:r>
            <a:r>
              <a:rPr lang="fr-FR" dirty="0" err="1">
                <a:solidFill>
                  <a:schemeClr val="tx1"/>
                </a:solidFill>
                <a:latin typeface="Aptos"/>
                <a:cs typeface="Arial"/>
              </a:rPr>
              <a:t>available</a:t>
            </a:r>
            <a:r>
              <a:rPr lang="fr-FR" dirty="0">
                <a:solidFill>
                  <a:schemeClr val="tx1"/>
                </a:solidFill>
                <a:latin typeface="Aptos"/>
                <a:cs typeface="Arial"/>
              </a:rPr>
              <a:t> for </a:t>
            </a:r>
            <a:r>
              <a:rPr lang="fr-FR" dirty="0" err="1">
                <a:solidFill>
                  <a:schemeClr val="tx1"/>
                </a:solidFill>
                <a:latin typeface="Aptos"/>
                <a:cs typeface="Arial"/>
              </a:rPr>
              <a:t>review</a:t>
            </a:r>
            <a:r>
              <a:rPr lang="fr-FR" dirty="0">
                <a:solidFill>
                  <a:schemeClr val="tx1"/>
                </a:solidFill>
                <a:latin typeface="Aptos"/>
                <a:cs typeface="Arial"/>
              </a:rPr>
              <a:t> by end of </a:t>
            </a:r>
            <a:r>
              <a:rPr lang="fr-FR" dirty="0" err="1">
                <a:solidFill>
                  <a:schemeClr val="tx1"/>
                </a:solidFill>
                <a:latin typeface="Aptos"/>
                <a:cs typeface="Arial"/>
              </a:rPr>
              <a:t>January</a:t>
            </a:r>
            <a:r>
              <a:rPr lang="fr-FR" dirty="0">
                <a:solidFill>
                  <a:schemeClr val="tx1"/>
                </a:solidFill>
                <a:latin typeface="Aptos"/>
                <a:cs typeface="Arial"/>
              </a:rPr>
              <a:t>.</a:t>
            </a:r>
          </a:p>
          <a:p>
            <a:pPr marL="457200" indent="-457200" algn="just">
              <a:buAutoNum type="arabicPeriod"/>
            </a:pPr>
            <a:endParaRPr lang="fr-FR" dirty="0">
              <a:solidFill>
                <a:schemeClr val="tx1"/>
              </a:solidFill>
              <a:latin typeface="Aptos"/>
              <a:cs typeface="Arial"/>
            </a:endParaRPr>
          </a:p>
          <a:p>
            <a:pPr marL="457200" indent="-457200" algn="just">
              <a:buAutoNum type="arabicPeriod"/>
            </a:pPr>
            <a:endParaRPr lang="fr-FR" dirty="0">
              <a:solidFill>
                <a:schemeClr val="tx1"/>
              </a:solidFill>
              <a:latin typeface="Aptos"/>
            </a:endParaRPr>
          </a:p>
          <a:p>
            <a:pPr algn="just">
              <a:buAutoNum type="arabicPeriod"/>
            </a:pPr>
            <a:endParaRPr lang="fr-FR" dirty="0">
              <a:solidFill>
                <a:schemeClr val="tx1"/>
              </a:solidFill>
              <a:latin typeface="Aptos"/>
            </a:endParaRPr>
          </a:p>
        </p:txBody>
      </p:sp>
      <p:sp>
        <p:nvSpPr>
          <p:cNvPr id="3" name="TextBox 5">
            <a:extLst>
              <a:ext uri="{FF2B5EF4-FFF2-40B4-BE49-F238E27FC236}">
                <a16:creationId xmlns:a16="http://schemas.microsoft.com/office/drawing/2014/main" id="{59E705D0-7BD9-F7F2-3E79-A683C3E346BD}"/>
              </a:ext>
            </a:extLst>
          </p:cNvPr>
          <p:cNvSpPr txBox="1"/>
          <p:nvPr/>
        </p:nvSpPr>
        <p:spPr>
          <a:xfrm>
            <a:off x="296131" y="297066"/>
            <a:ext cx="2250744" cy="461665"/>
          </a:xfrm>
          <a:prstGeom prst="rect">
            <a:avLst/>
          </a:prstGeom>
          <a:noFill/>
        </p:spPr>
        <p:txBody>
          <a:bodyPr wrap="none" lIns="91440" tIns="45720" rIns="91440" bIns="45720" rtlCol="0" anchor="t">
            <a:spAutoFit/>
          </a:bodyPr>
          <a:lstStyle/>
          <a:p>
            <a:pPr>
              <a:spcBef>
                <a:spcPct val="0"/>
              </a:spcBef>
            </a:pPr>
            <a:r>
              <a:rPr lang="en-US" sz="2400" b="1" dirty="0">
                <a:solidFill>
                  <a:srgbClr val="000000"/>
                </a:solidFill>
                <a:latin typeface="Aptos"/>
                <a:cs typeface="Arial"/>
              </a:rPr>
              <a:t>4. Way forward</a:t>
            </a:r>
            <a:endParaRPr lang="en-US" sz="2400" b="1" dirty="0">
              <a:solidFill>
                <a:prstClr val="black"/>
              </a:solidFill>
              <a:latin typeface="Aptos"/>
              <a:cs typeface="Arial"/>
            </a:endParaRPr>
          </a:p>
        </p:txBody>
      </p:sp>
    </p:spTree>
    <p:extLst>
      <p:ext uri="{BB962C8B-B14F-4D97-AF65-F5344CB8AC3E}">
        <p14:creationId xmlns:p14="http://schemas.microsoft.com/office/powerpoint/2010/main" val="2240930349"/>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2E38-634F-36EA-E3F0-6267EDC77174}"/>
              </a:ext>
            </a:extLst>
          </p:cNvPr>
          <p:cNvSpPr>
            <a:spLocks noGrp="1"/>
          </p:cNvSpPr>
          <p:nvPr>
            <p:ph type="title"/>
          </p:nvPr>
        </p:nvSpPr>
        <p:spPr>
          <a:xfrm>
            <a:off x="117894" y="102019"/>
            <a:ext cx="10515600" cy="747683"/>
          </a:xfrm>
        </p:spPr>
        <p:txBody>
          <a:bodyPr/>
          <a:lstStyle/>
          <a:p>
            <a:r>
              <a:rPr lang="en-US" dirty="0"/>
              <a:t>Timescales</a:t>
            </a:r>
            <a:endParaRPr lang="en-GB" dirty="0"/>
          </a:p>
        </p:txBody>
      </p:sp>
      <p:sp>
        <p:nvSpPr>
          <p:cNvPr id="3" name="Content Placeholder 2">
            <a:extLst>
              <a:ext uri="{FF2B5EF4-FFF2-40B4-BE49-F238E27FC236}">
                <a16:creationId xmlns:a16="http://schemas.microsoft.com/office/drawing/2014/main" id="{B9D35655-D7B5-8AEB-F9F7-4E2A9A71DD51}"/>
              </a:ext>
            </a:extLst>
          </p:cNvPr>
          <p:cNvSpPr>
            <a:spLocks noGrp="1"/>
          </p:cNvSpPr>
          <p:nvPr>
            <p:ph idx="1"/>
          </p:nvPr>
        </p:nvSpPr>
        <p:spPr>
          <a:xfrm>
            <a:off x="549216" y="902597"/>
            <a:ext cx="10515600" cy="5657791"/>
          </a:xfrm>
        </p:spPr>
        <p:txBody>
          <a:bodyPr>
            <a:normAutofit fontScale="92500" lnSpcReduction="10000"/>
          </a:bodyPr>
          <a:lstStyle/>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Following meeting 11</a:t>
            </a:r>
            <a:r>
              <a:rPr lang="en-US" baseline="30000" dirty="0">
                <a:latin typeface="Calibri" panose="020F0502020204030204" pitchFamily="34" charset="0"/>
                <a:ea typeface="Calibri" panose="020F0502020204030204" pitchFamily="34" charset="0"/>
                <a:cs typeface="Calibri" panose="020F0502020204030204" pitchFamily="34" charset="0"/>
              </a:rPr>
              <a:t>th</a:t>
            </a:r>
            <a:r>
              <a:rPr lang="en-US" dirty="0">
                <a:latin typeface="Calibri" panose="020F0502020204030204" pitchFamily="34" charset="0"/>
                <a:ea typeface="Calibri" panose="020F0502020204030204" pitchFamily="34" charset="0"/>
                <a:cs typeface="Calibri" panose="020F0502020204030204" pitchFamily="34" charset="0"/>
              </a:rPr>
              <a:t> December, draft v2.5.0 to be completed (with inputs if required from PT members). PT can review and provide input for the v2.5.0 in that time as well.</a:t>
            </a: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16</a:t>
            </a:r>
            <a:r>
              <a:rPr lang="en-US" baseline="30000" dirty="0">
                <a:latin typeface="Calibri" panose="020F0502020204030204" pitchFamily="34" charset="0"/>
                <a:ea typeface="Calibri" panose="020F0502020204030204" pitchFamily="34" charset="0"/>
                <a:cs typeface="Calibri" panose="020F0502020204030204" pitchFamily="34" charset="0"/>
              </a:rPr>
              <a:t>th</a:t>
            </a:r>
            <a:r>
              <a:rPr lang="en-US" dirty="0">
                <a:latin typeface="Calibri" panose="020F0502020204030204" pitchFamily="34" charset="0"/>
                <a:ea typeface="Calibri" panose="020F0502020204030204" pitchFamily="34" charset="0"/>
                <a:cs typeface="Calibri" panose="020F0502020204030204" pitchFamily="34" charset="0"/>
              </a:rPr>
              <a:t> Jan (or before), submission to S100WG for review</a:t>
            </a: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14</a:t>
            </a:r>
            <a:r>
              <a:rPr lang="en-US" baseline="30000" dirty="0">
                <a:latin typeface="Calibri" panose="020F0502020204030204" pitchFamily="34" charset="0"/>
                <a:ea typeface="Calibri" panose="020F0502020204030204" pitchFamily="34" charset="0"/>
                <a:cs typeface="Calibri" panose="020F0502020204030204" pitchFamily="34" charset="0"/>
              </a:rPr>
              <a:t>th</a:t>
            </a:r>
            <a:r>
              <a:rPr lang="en-US" dirty="0">
                <a:latin typeface="Calibri" panose="020F0502020204030204" pitchFamily="34" charset="0"/>
                <a:ea typeface="Calibri" panose="020F0502020204030204" pitchFamily="34" charset="0"/>
                <a:cs typeface="Calibri" panose="020F0502020204030204" pitchFamily="34" charset="0"/>
              </a:rPr>
              <a:t> Feb – end of review and aggregation of comments</a:t>
            </a: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Comment adjudication up to March 17</a:t>
            </a:r>
            <a:r>
              <a:rPr lang="en-US" baseline="30000" dirty="0">
                <a:latin typeface="Calibri" panose="020F0502020204030204" pitchFamily="34" charset="0"/>
                <a:ea typeface="Calibri" panose="020F0502020204030204" pitchFamily="34" charset="0"/>
                <a:cs typeface="Calibri" panose="020F0502020204030204" pitchFamily="34" charset="0"/>
              </a:rPr>
              <a:t>th</a:t>
            </a:r>
            <a:endParaRPr lang="en-US" dirty="0">
              <a:latin typeface="Calibri" panose="020F0502020204030204" pitchFamily="34" charset="0"/>
              <a:ea typeface="Calibri" panose="020F0502020204030204" pitchFamily="34" charset="0"/>
              <a:cs typeface="Calibri" panose="020F0502020204030204" pitchFamily="34" charset="0"/>
            </a:endParaRP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TSM (March 17</a:t>
            </a:r>
            <a:r>
              <a:rPr lang="en-US" baseline="30000" dirty="0">
                <a:latin typeface="Calibri" panose="020F0502020204030204" pitchFamily="34" charset="0"/>
                <a:ea typeface="Calibri" panose="020F0502020204030204" pitchFamily="34" charset="0"/>
                <a:cs typeface="Calibri" panose="020F0502020204030204" pitchFamily="34" charset="0"/>
              </a:rPr>
              <a:t>th</a:t>
            </a:r>
            <a:r>
              <a:rPr lang="en-US" dirty="0">
                <a:latin typeface="Calibri" panose="020F0502020204030204" pitchFamily="34" charset="0"/>
                <a:ea typeface="Calibri" panose="020F0502020204030204" pitchFamily="34" charset="0"/>
                <a:cs typeface="Calibri" panose="020F0502020204030204" pitchFamily="34" charset="0"/>
              </a:rPr>
              <a:t> onward) to adjudicate any remaining comments and significant issues.</a:t>
            </a: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Post TSM version to be submitted to HSSC for approval as v3.0.0</a:t>
            </a:r>
          </a:p>
          <a:p>
            <a:pPr>
              <a:lnSpc>
                <a:spcPct val="120000"/>
              </a:lnSpc>
            </a:pPr>
            <a:r>
              <a:rPr lang="en-US" dirty="0">
                <a:latin typeface="Calibri" panose="020F0502020204030204" pitchFamily="34" charset="0"/>
                <a:ea typeface="Calibri" panose="020F0502020204030204" pitchFamily="34" charset="0"/>
                <a:cs typeface="Calibri" panose="020F0502020204030204" pitchFamily="34" charset="0"/>
              </a:rPr>
              <a:t>Suggestion is to continue meetings through that time to assist implementers, answer questions and assess comments received to date.</a:t>
            </a:r>
          </a:p>
        </p:txBody>
      </p:sp>
    </p:spTree>
    <p:extLst>
      <p:ext uri="{BB962C8B-B14F-4D97-AF65-F5344CB8AC3E}">
        <p14:creationId xmlns:p14="http://schemas.microsoft.com/office/powerpoint/2010/main" val="2129591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107FB-B309-BA8B-AB63-0806BEE48DA8}"/>
              </a:ext>
            </a:extLst>
          </p:cNvPr>
          <p:cNvSpPr>
            <a:spLocks noGrp="1"/>
          </p:cNvSpPr>
          <p:nvPr>
            <p:ph type="title"/>
          </p:nvPr>
        </p:nvSpPr>
        <p:spPr>
          <a:xfrm>
            <a:off x="180473" y="268873"/>
            <a:ext cx="10515600" cy="693654"/>
          </a:xfrm>
        </p:spPr>
        <p:txBody>
          <a:bodyPr>
            <a:normAutofit fontScale="90000"/>
          </a:bodyPr>
          <a:lstStyle/>
          <a:p>
            <a:r>
              <a:rPr lang="en-US" dirty="0"/>
              <a:t>S-98 Agenda Items [IN PROGRESS]</a:t>
            </a:r>
            <a:endParaRPr lang="en-GB" dirty="0"/>
          </a:p>
        </p:txBody>
      </p:sp>
      <p:sp>
        <p:nvSpPr>
          <p:cNvPr id="3" name="Content Placeholder 2">
            <a:extLst>
              <a:ext uri="{FF2B5EF4-FFF2-40B4-BE49-F238E27FC236}">
                <a16:creationId xmlns:a16="http://schemas.microsoft.com/office/drawing/2014/main" id="{30C8EBF5-E86A-DD71-A199-9BF02301C1E9}"/>
              </a:ext>
            </a:extLst>
          </p:cNvPr>
          <p:cNvSpPr>
            <a:spLocks noGrp="1"/>
          </p:cNvSpPr>
          <p:nvPr>
            <p:ph idx="1"/>
          </p:nvPr>
        </p:nvSpPr>
        <p:spPr>
          <a:xfrm>
            <a:off x="838200" y="962527"/>
            <a:ext cx="10515600" cy="5807241"/>
          </a:xfrm>
        </p:spPr>
        <p:txBody>
          <a:bodyPr>
            <a:normAutofit fontScale="77500" lnSpcReduction="20000"/>
          </a:bodyPr>
          <a:lstStyle/>
          <a:p>
            <a:pPr marL="342900" indent="-342900">
              <a:lnSpc>
                <a:spcPct val="150000"/>
              </a:lnSpc>
              <a:spcBef>
                <a:spcPts val="0"/>
              </a:spcBef>
              <a:buFont typeface="+mj-lt"/>
              <a:buAutoNum type="arabicPeriod"/>
            </a:pPr>
            <a:r>
              <a:rPr lang="en-GB" sz="1800" b="1" dirty="0"/>
              <a:t>Agenda items</a:t>
            </a:r>
          </a:p>
          <a:p>
            <a:pPr marL="800100" lvl="1" indent="-342900">
              <a:lnSpc>
                <a:spcPct val="150000"/>
              </a:lnSpc>
              <a:spcBef>
                <a:spcPts val="0"/>
              </a:spcBef>
              <a:buFont typeface="+mj-lt"/>
              <a:buAutoNum type="arabicPeriod"/>
            </a:pPr>
            <a:r>
              <a:rPr lang="en-GB" sz="1400" b="1" dirty="0"/>
              <a:t>Issues from </a:t>
            </a:r>
            <a:r>
              <a:rPr lang="en-GB" sz="1400" b="1" dirty="0" err="1"/>
              <a:t>Github</a:t>
            </a:r>
            <a:r>
              <a:rPr lang="en-GB" sz="1400" b="1" dirty="0"/>
              <a:t> [JP]</a:t>
            </a:r>
          </a:p>
          <a:p>
            <a:pPr marL="800100" lvl="1" indent="-342900">
              <a:lnSpc>
                <a:spcPct val="150000"/>
              </a:lnSpc>
              <a:spcBef>
                <a:spcPts val="0"/>
              </a:spcBef>
              <a:buFont typeface="+mj-lt"/>
              <a:buAutoNum type="arabicPeriod"/>
            </a:pPr>
            <a:r>
              <a:rPr lang="en-GB" sz="1400" b="1" dirty="0"/>
              <a:t>Raytheon – outstanding comments [DS]</a:t>
            </a:r>
          </a:p>
          <a:p>
            <a:pPr marL="342900" indent="-342900">
              <a:lnSpc>
                <a:spcPct val="150000"/>
              </a:lnSpc>
              <a:spcBef>
                <a:spcPts val="0"/>
              </a:spcBef>
              <a:buFont typeface="+mj-lt"/>
              <a:buAutoNum type="arabicPeriod"/>
            </a:pPr>
            <a:r>
              <a:rPr lang="en-GB" sz="1800" b="1" dirty="0"/>
              <a:t>S-124</a:t>
            </a:r>
          </a:p>
          <a:p>
            <a:pPr marL="800100" lvl="1" indent="-342900">
              <a:lnSpc>
                <a:spcPct val="150000"/>
              </a:lnSpc>
              <a:spcBef>
                <a:spcPts val="0"/>
              </a:spcBef>
              <a:buFont typeface="+mj-lt"/>
              <a:buAutoNum type="arabicPeriod"/>
            </a:pPr>
            <a:r>
              <a:rPr lang="en-GB" sz="1400" b="1" dirty="0"/>
              <a:t>S-124 Section re-draft [Chair] [Alarms/Indications for NW]</a:t>
            </a:r>
          </a:p>
          <a:p>
            <a:pPr marL="800100" lvl="1" indent="-342900">
              <a:lnSpc>
                <a:spcPct val="150000"/>
              </a:lnSpc>
              <a:spcBef>
                <a:spcPts val="0"/>
              </a:spcBef>
              <a:buFont typeface="+mj-lt"/>
              <a:buAutoNum type="arabicPeriod"/>
            </a:pPr>
            <a:r>
              <a:rPr lang="en-GB" sz="1400" b="1" dirty="0"/>
              <a:t>S-124 / S-98 interaction [AU / AMSA]</a:t>
            </a:r>
          </a:p>
          <a:p>
            <a:pPr marL="342900" indent="-342900">
              <a:lnSpc>
                <a:spcPct val="150000"/>
              </a:lnSpc>
              <a:spcBef>
                <a:spcPts val="0"/>
              </a:spcBef>
              <a:buFont typeface="+mj-lt"/>
              <a:buAutoNum type="arabicPeriod"/>
            </a:pPr>
            <a:r>
              <a:rPr lang="en-GB" sz="1800" b="1" dirty="0"/>
              <a:t>Appendix D: ESC/WLA</a:t>
            </a:r>
          </a:p>
          <a:p>
            <a:pPr marL="800100" lvl="1" indent="-342900">
              <a:lnSpc>
                <a:spcPct val="150000"/>
              </a:lnSpc>
              <a:spcBef>
                <a:spcPts val="0"/>
              </a:spcBef>
              <a:buFont typeface="+mj-lt"/>
              <a:buAutoNum type="arabicPeriod"/>
            </a:pPr>
            <a:r>
              <a:rPr lang="en-GB" sz="1400" b="1" dirty="0"/>
              <a:t>Follow up TWCWG naming 104/111 / NOAA paper</a:t>
            </a:r>
          </a:p>
          <a:p>
            <a:pPr marL="800100" lvl="1" indent="-342900">
              <a:lnSpc>
                <a:spcPct val="150000"/>
              </a:lnSpc>
              <a:spcBef>
                <a:spcPts val="0"/>
              </a:spcBef>
              <a:buFont typeface="+mj-lt"/>
              <a:buAutoNum type="arabicPeriod"/>
            </a:pPr>
            <a:r>
              <a:rPr lang="en-GB" sz="1400" b="1" dirty="0"/>
              <a:t>Issues creating Enhanced Safety Contour [OSI]</a:t>
            </a:r>
          </a:p>
          <a:p>
            <a:pPr marL="800100" lvl="1" indent="-342900">
              <a:lnSpc>
                <a:spcPct val="150000"/>
              </a:lnSpc>
              <a:spcBef>
                <a:spcPts val="0"/>
              </a:spcBef>
              <a:buFont typeface="+mj-lt"/>
              <a:buAutoNum type="arabicPeriod"/>
            </a:pPr>
            <a:r>
              <a:rPr lang="en-GB" sz="1400" b="1" dirty="0"/>
              <a:t>Sun Illumination [Sperry Marine]</a:t>
            </a:r>
          </a:p>
          <a:p>
            <a:pPr marL="342900" indent="-342900">
              <a:lnSpc>
                <a:spcPct val="150000"/>
              </a:lnSpc>
              <a:spcBef>
                <a:spcPts val="0"/>
              </a:spcBef>
              <a:buFont typeface="+mj-lt"/>
              <a:buAutoNum type="arabicPeriod"/>
            </a:pPr>
            <a:r>
              <a:rPr lang="en-GB" sz="1800" b="1" dirty="0"/>
              <a:t>ENC + </a:t>
            </a:r>
            <a:r>
              <a:rPr lang="en-GB" sz="1800" b="1" dirty="0" err="1"/>
              <a:t>interoperabilityIdentifier</a:t>
            </a:r>
            <a:r>
              <a:rPr lang="en-GB" sz="1800" b="1" dirty="0"/>
              <a:t> </a:t>
            </a:r>
          </a:p>
          <a:p>
            <a:pPr marL="800100" lvl="1" indent="-342900">
              <a:lnSpc>
                <a:spcPct val="150000"/>
              </a:lnSpc>
              <a:spcBef>
                <a:spcPts val="0"/>
              </a:spcBef>
              <a:buFont typeface="+mj-lt"/>
              <a:buAutoNum type="arabicPeriod"/>
            </a:pPr>
            <a:r>
              <a:rPr lang="en-GB" sz="1400" b="1" dirty="0"/>
              <a:t>Interoperability identifier Use/definition and ECDIS behaviour [Chair / S-101 / NIPWG]</a:t>
            </a:r>
          </a:p>
          <a:p>
            <a:pPr marL="800100" lvl="1" indent="-342900">
              <a:lnSpc>
                <a:spcPct val="150000"/>
              </a:lnSpc>
              <a:spcBef>
                <a:spcPts val="0"/>
              </a:spcBef>
              <a:buFont typeface="+mj-lt"/>
              <a:buAutoNum type="arabicPeriod"/>
            </a:pPr>
            <a:r>
              <a:rPr lang="en-GB" sz="1400" b="1" dirty="0"/>
              <a:t>Highlighting and Pick Reports for common FOIDs in the viewport [Chair/S-101]</a:t>
            </a:r>
          </a:p>
          <a:p>
            <a:pPr marL="800100" lvl="1" indent="-342900">
              <a:lnSpc>
                <a:spcPct val="150000"/>
              </a:lnSpc>
              <a:spcBef>
                <a:spcPts val="0"/>
              </a:spcBef>
              <a:buFont typeface="+mj-lt"/>
              <a:buAutoNum type="arabicPeriod"/>
            </a:pPr>
            <a:r>
              <a:rPr lang="en-GB" sz="1400" b="1" dirty="0"/>
              <a:t>Area fills and centred symbol placements</a:t>
            </a:r>
          </a:p>
          <a:p>
            <a:pPr marL="800100" lvl="1" indent="-342900">
              <a:lnSpc>
                <a:spcPct val="150000"/>
              </a:lnSpc>
              <a:spcBef>
                <a:spcPts val="0"/>
              </a:spcBef>
              <a:buFont typeface="+mj-lt"/>
              <a:buAutoNum type="arabicPeriod"/>
            </a:pPr>
            <a:r>
              <a:rPr lang="en-GB" sz="1400" b="1" dirty="0"/>
              <a:t>S-101 – has anything been left out?</a:t>
            </a:r>
          </a:p>
          <a:p>
            <a:pPr marL="342900" indent="-342900">
              <a:lnSpc>
                <a:spcPct val="150000"/>
              </a:lnSpc>
              <a:spcBef>
                <a:spcPts val="0"/>
              </a:spcBef>
              <a:buFont typeface="+mj-lt"/>
              <a:buAutoNum type="arabicPeriod"/>
            </a:pPr>
            <a:r>
              <a:rPr lang="en-GB" sz="1800" b="1" dirty="0"/>
              <a:t>Miscellaneous topics</a:t>
            </a:r>
          </a:p>
          <a:p>
            <a:pPr marL="800100" lvl="1" indent="-342900">
              <a:lnSpc>
                <a:spcPct val="150000"/>
              </a:lnSpc>
              <a:spcBef>
                <a:spcPts val="0"/>
              </a:spcBef>
              <a:buFont typeface="+mj-lt"/>
              <a:buAutoNum type="arabicPeriod"/>
            </a:pPr>
            <a:r>
              <a:rPr lang="en-GB" sz="1400" b="1" dirty="0"/>
              <a:t>Numbers of products to be supported</a:t>
            </a:r>
          </a:p>
          <a:p>
            <a:pPr marL="800100" lvl="1" indent="-342900">
              <a:lnSpc>
                <a:spcPct val="150000"/>
              </a:lnSpc>
              <a:spcBef>
                <a:spcPts val="0"/>
              </a:spcBef>
              <a:buFont typeface="+mj-lt"/>
              <a:buAutoNum type="arabicPeriod"/>
            </a:pPr>
            <a:r>
              <a:rPr lang="en-GB" sz="1400" b="1" dirty="0"/>
              <a:t>Baltic Sea </a:t>
            </a:r>
            <a:r>
              <a:rPr lang="en-GB" sz="1400" b="1" dirty="0" err="1"/>
              <a:t>eNav</a:t>
            </a:r>
            <a:r>
              <a:rPr lang="en-GB" sz="1400" b="1" dirty="0"/>
              <a:t> [DK]?</a:t>
            </a:r>
          </a:p>
          <a:p>
            <a:pPr marL="800100" lvl="1" indent="-342900">
              <a:lnSpc>
                <a:spcPct val="150000"/>
              </a:lnSpc>
              <a:spcBef>
                <a:spcPts val="0"/>
              </a:spcBef>
              <a:buFont typeface="+mj-lt"/>
              <a:buAutoNum type="arabicPeriod"/>
            </a:pPr>
            <a:r>
              <a:rPr lang="en-GB" sz="1400" b="1" dirty="0"/>
              <a:t>CATALOG.XML attributes and Processing of cancellations</a:t>
            </a:r>
          </a:p>
          <a:p>
            <a:pPr marL="800100" lvl="1" indent="-342900">
              <a:lnSpc>
                <a:spcPct val="150000"/>
              </a:lnSpc>
              <a:spcBef>
                <a:spcPts val="0"/>
              </a:spcBef>
              <a:buFont typeface="+mj-lt"/>
              <a:buAutoNum type="arabicPeriod"/>
            </a:pPr>
            <a:r>
              <a:rPr lang="en-GB" sz="1400" b="1" dirty="0"/>
              <a:t>CATZOC algorithm modification proposal [FR]</a:t>
            </a:r>
          </a:p>
          <a:p>
            <a:pPr marL="800100" lvl="1" indent="-342900">
              <a:lnSpc>
                <a:spcPct val="150000"/>
              </a:lnSpc>
              <a:spcBef>
                <a:spcPts val="0"/>
              </a:spcBef>
              <a:buFont typeface="+mj-lt"/>
              <a:buAutoNum type="arabicPeriod"/>
            </a:pPr>
            <a:r>
              <a:rPr lang="en-GB" sz="1400" b="1" dirty="0"/>
              <a:t>Aboriginal languages in schemas [S-101]</a:t>
            </a:r>
          </a:p>
          <a:p>
            <a:pPr marL="800100" lvl="1" indent="-342900">
              <a:lnSpc>
                <a:spcPct val="150000"/>
              </a:lnSpc>
              <a:spcBef>
                <a:spcPts val="0"/>
              </a:spcBef>
              <a:buFont typeface="+mj-lt"/>
              <a:buAutoNum type="arabicPeriod"/>
            </a:pPr>
            <a:r>
              <a:rPr lang="en-GB" sz="1400" b="1" dirty="0"/>
              <a:t>AU – 12.10.2 vertical datum and D-3.5 is a repeat requirement.</a:t>
            </a:r>
          </a:p>
          <a:p>
            <a:pPr marL="800100" lvl="1" indent="-342900">
              <a:lnSpc>
                <a:spcPct val="150000"/>
              </a:lnSpc>
              <a:spcBef>
                <a:spcPts val="0"/>
              </a:spcBef>
              <a:buFont typeface="+mj-lt"/>
              <a:buAutoNum type="arabicPeriod"/>
            </a:pPr>
            <a:r>
              <a:rPr lang="en-GB" sz="1400" b="1" dirty="0"/>
              <a:t>What overlays what? Both options to be considered. Maybe for Appendix D only.</a:t>
            </a:r>
          </a:p>
          <a:p>
            <a:pPr marL="800100" lvl="1" indent="-342900">
              <a:lnSpc>
                <a:spcPct val="150000"/>
              </a:lnSpc>
              <a:spcBef>
                <a:spcPts val="0"/>
              </a:spcBef>
              <a:buFont typeface="+mj-lt"/>
              <a:buAutoNum type="arabicPeriod"/>
            </a:pPr>
            <a:endParaRPr lang="en-GB" sz="1400" b="1" dirty="0"/>
          </a:p>
          <a:p>
            <a:pPr marL="342900" indent="-342900">
              <a:lnSpc>
                <a:spcPct val="150000"/>
              </a:lnSpc>
              <a:spcBef>
                <a:spcPts val="0"/>
              </a:spcBef>
              <a:buFont typeface="+mj-lt"/>
              <a:buAutoNum type="arabicPeriod"/>
            </a:pPr>
            <a:endParaRPr lang="en-GB" sz="1800" dirty="0"/>
          </a:p>
        </p:txBody>
      </p:sp>
    </p:spTree>
    <p:extLst>
      <p:ext uri="{BB962C8B-B14F-4D97-AF65-F5344CB8AC3E}">
        <p14:creationId xmlns:p14="http://schemas.microsoft.com/office/powerpoint/2010/main" val="1608847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26587-2354-BD64-78FE-164B20CBC2AD}"/>
              </a:ext>
            </a:extLst>
          </p:cNvPr>
          <p:cNvSpPr>
            <a:spLocks noGrp="1"/>
          </p:cNvSpPr>
          <p:nvPr>
            <p:ph type="title"/>
          </p:nvPr>
        </p:nvSpPr>
        <p:spPr>
          <a:xfrm>
            <a:off x="304800" y="244356"/>
            <a:ext cx="5998234" cy="911584"/>
          </a:xfrm>
        </p:spPr>
        <p:txBody>
          <a:bodyPr/>
          <a:lstStyle/>
          <a:p>
            <a:r>
              <a:rPr lang="en-GB" dirty="0"/>
              <a:t>Issues</a:t>
            </a:r>
          </a:p>
        </p:txBody>
      </p:sp>
      <p:sp>
        <p:nvSpPr>
          <p:cNvPr id="3" name="Content Placeholder 2">
            <a:extLst>
              <a:ext uri="{FF2B5EF4-FFF2-40B4-BE49-F238E27FC236}">
                <a16:creationId xmlns:a16="http://schemas.microsoft.com/office/drawing/2014/main" id="{3F4087D8-29AD-453C-A5AB-B4D0E67085C4}"/>
              </a:ext>
            </a:extLst>
          </p:cNvPr>
          <p:cNvSpPr>
            <a:spLocks noGrp="1"/>
          </p:cNvSpPr>
          <p:nvPr>
            <p:ph idx="1"/>
          </p:nvPr>
        </p:nvSpPr>
        <p:spPr>
          <a:xfrm>
            <a:off x="920150" y="1510760"/>
            <a:ext cx="6610709" cy="5032375"/>
          </a:xfrm>
        </p:spPr>
        <p:txBody>
          <a:bodyPr>
            <a:normAutofit fontScale="85000" lnSpcReduction="20000"/>
          </a:bodyPr>
          <a:lstStyle/>
          <a:p>
            <a:pPr>
              <a:lnSpc>
                <a:spcPct val="110000"/>
              </a:lnSpc>
            </a:pPr>
            <a:r>
              <a:rPr lang="en-GB" dirty="0"/>
              <a:t>New issue on clipped symbols. Not covered by algorithm currently.</a:t>
            </a:r>
          </a:p>
          <a:p>
            <a:pPr>
              <a:lnSpc>
                <a:spcPct val="110000"/>
              </a:lnSpc>
            </a:pPr>
            <a:r>
              <a:rPr lang="en-GB" dirty="0">
                <a:hlinkClick r:id="rId2"/>
              </a:rPr>
              <a:t>https://github.com/iho-ohi/98-interoperability/issues/73</a:t>
            </a:r>
            <a:r>
              <a:rPr lang="en-GB" dirty="0"/>
              <a:t> </a:t>
            </a:r>
          </a:p>
          <a:p>
            <a:pPr>
              <a:lnSpc>
                <a:spcPct val="110000"/>
              </a:lnSpc>
            </a:pPr>
            <a:r>
              <a:rPr lang="en-GB" dirty="0"/>
              <a:t>Could a statement about OEMs ensuring symbols aren’t clipped be inserted? </a:t>
            </a:r>
          </a:p>
          <a:p>
            <a:pPr>
              <a:lnSpc>
                <a:spcPct val="110000"/>
              </a:lnSpc>
            </a:pPr>
            <a:r>
              <a:rPr lang="en-GB" dirty="0"/>
              <a:t>Test data would then help implementers.</a:t>
            </a:r>
          </a:p>
          <a:p>
            <a:pPr>
              <a:lnSpc>
                <a:spcPct val="110000"/>
              </a:lnSpc>
            </a:pPr>
            <a:endParaRPr lang="en-GB" dirty="0"/>
          </a:p>
          <a:p>
            <a:pPr>
              <a:lnSpc>
                <a:spcPct val="110000"/>
              </a:lnSpc>
            </a:pPr>
            <a:r>
              <a:rPr lang="en-GB" dirty="0"/>
              <a:t>Other Issues:</a:t>
            </a:r>
          </a:p>
          <a:p>
            <a:pPr lvl="1">
              <a:lnSpc>
                <a:spcPct val="110000"/>
              </a:lnSpc>
            </a:pPr>
            <a:r>
              <a:rPr lang="en-GB" dirty="0"/>
              <a:t>Some dependencies on other PTs</a:t>
            </a:r>
          </a:p>
          <a:p>
            <a:pPr lvl="1">
              <a:lnSpc>
                <a:spcPct val="110000"/>
              </a:lnSpc>
            </a:pPr>
            <a:r>
              <a:rPr lang="en-GB" dirty="0"/>
              <a:t>Most will be documented and closed during redraft</a:t>
            </a:r>
          </a:p>
          <a:p>
            <a:pPr lvl="1">
              <a:lnSpc>
                <a:spcPct val="110000"/>
              </a:lnSpc>
            </a:pPr>
            <a:r>
              <a:rPr lang="en-GB" dirty="0"/>
              <a:t>Comment review period can cover outstanding issues.</a:t>
            </a:r>
          </a:p>
        </p:txBody>
      </p:sp>
      <p:pic>
        <p:nvPicPr>
          <p:cNvPr id="5" name="Picture 4" descr="A screenshot of a computer&#10;&#10;AI-generated content may be incorrect.">
            <a:extLst>
              <a:ext uri="{FF2B5EF4-FFF2-40B4-BE49-F238E27FC236}">
                <a16:creationId xmlns:a16="http://schemas.microsoft.com/office/drawing/2014/main" id="{13C063AC-F45A-2268-7DE4-7E10358A2DC0}"/>
              </a:ext>
            </a:extLst>
          </p:cNvPr>
          <p:cNvPicPr>
            <a:picLocks noChangeAspect="1"/>
          </p:cNvPicPr>
          <p:nvPr/>
        </p:nvPicPr>
        <p:blipFill>
          <a:blip r:embed="rId3"/>
          <a:srcRect l="19457" t="15455" r="62465" b="6399"/>
          <a:stretch>
            <a:fillRect/>
          </a:stretch>
        </p:blipFill>
        <p:spPr>
          <a:xfrm>
            <a:off x="9683151" y="763438"/>
            <a:ext cx="2204049" cy="5210356"/>
          </a:xfrm>
          <a:prstGeom prst="rect">
            <a:avLst/>
          </a:prstGeom>
        </p:spPr>
      </p:pic>
    </p:spTree>
    <p:extLst>
      <p:ext uri="{BB962C8B-B14F-4D97-AF65-F5344CB8AC3E}">
        <p14:creationId xmlns:p14="http://schemas.microsoft.com/office/powerpoint/2010/main" val="1270901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IC_Stuff" id="{7EB4A1A4-DE80-4AED-B90B-0D4C97F0BFAA}" vid="{AB3974AC-2916-4F91-8C8E-185544D72609}"/>
    </a:ext>
  </a:extLst>
</a:theme>
</file>

<file path=ppt/theme/theme3.xml><?xml version="1.0" encoding="utf-8"?>
<a:theme xmlns:a="http://schemas.openxmlformats.org/drawingml/2006/main" name="IIC Corp template 201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2734</Words>
  <Application>Microsoft Office PowerPoint</Application>
  <PresentationFormat>Widescreen</PresentationFormat>
  <Paragraphs>326</Paragraphs>
  <Slides>37</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37</vt:i4>
      </vt:variant>
    </vt:vector>
  </HeadingPairs>
  <TitlesOfParts>
    <vt:vector size="49" baseType="lpstr">
      <vt:lpstr>Aptos</vt:lpstr>
      <vt:lpstr>Aptos Display</vt:lpstr>
      <vt:lpstr>Arial</vt:lpstr>
      <vt:lpstr>Calibri</vt:lpstr>
      <vt:lpstr>Calibri Light</vt:lpstr>
      <vt:lpstr>Consolas</vt:lpstr>
      <vt:lpstr>Courier New</vt:lpstr>
      <vt:lpstr>Georgia</vt:lpstr>
      <vt:lpstr>Wingdings</vt:lpstr>
      <vt:lpstr>Office Theme</vt:lpstr>
      <vt:lpstr>1_Office Theme</vt:lpstr>
      <vt:lpstr>IIC Corp template 2011</vt:lpstr>
      <vt:lpstr>PowerPoint Presentation</vt:lpstr>
      <vt:lpstr>Agenda</vt:lpstr>
      <vt:lpstr>PowerPoint Presentation</vt:lpstr>
      <vt:lpstr>PowerPoint Presentation</vt:lpstr>
      <vt:lpstr>PowerPoint Presentation</vt:lpstr>
      <vt:lpstr>PowerPoint Presentation</vt:lpstr>
      <vt:lpstr>Timescales</vt:lpstr>
      <vt:lpstr>S-98 Agenda Items [IN PROGRESS]</vt:lpstr>
      <vt:lpstr>Issues</vt:lpstr>
      <vt:lpstr>PowerPoint Presentation</vt:lpstr>
      <vt:lpstr>S-124 / S-98</vt:lpstr>
      <vt:lpstr>S-124 / S-128</vt:lpstr>
      <vt:lpstr>Input on S-128 for S-124 completeness checks.</vt:lpstr>
      <vt:lpstr>PowerPoint Presentation</vt:lpstr>
      <vt:lpstr>File Naming for S-104 / S-111</vt:lpstr>
      <vt:lpstr>Enhanced Safety contour Issues [OSI]</vt:lpstr>
      <vt:lpstr>Enhanced Safety contour Issues [OSI]</vt:lpstr>
      <vt:lpstr>Proposal:</vt:lpstr>
      <vt:lpstr>Proposal:</vt:lpstr>
      <vt:lpstr>PowerPoint Presentation</vt:lpstr>
      <vt:lpstr>PowerPoint Presentation</vt:lpstr>
      <vt:lpstr>PowerPoint Presentation</vt:lpstr>
      <vt:lpstr>Sun Illumination text</vt:lpstr>
      <vt:lpstr>Area Fills Centred Symbols</vt:lpstr>
      <vt:lpstr>PowerPoint Presentation</vt:lpstr>
      <vt:lpstr>S-101 and S-98</vt:lpstr>
      <vt:lpstr>PowerPoint Presentation</vt:lpstr>
      <vt:lpstr>PowerPoint Presentation</vt:lpstr>
      <vt:lpstr>PowerPoint Presentation</vt:lpstr>
      <vt:lpstr>PowerPoint Presentation</vt:lpstr>
      <vt:lpstr>Miscellaneous topics</vt:lpstr>
      <vt:lpstr>PowerPoint Presentation</vt:lpstr>
      <vt:lpstr>CATZOC / Data Quality [FR]</vt:lpstr>
      <vt:lpstr>PowerPoint Presentation</vt:lpstr>
      <vt:lpstr>Duplication of requirements</vt:lpstr>
      <vt:lpstr>Data Import Rules</vt:lpstr>
      <vt:lpstr>Data Import Rules Proposal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jonathan pritchard</dc:creator>
  <cp:lastModifiedBy>jonathan pritchard</cp:lastModifiedBy>
  <cp:revision>42</cp:revision>
  <dcterms:created xsi:type="dcterms:W3CDTF">2025-12-09T14:51:16Z</dcterms:created>
  <dcterms:modified xsi:type="dcterms:W3CDTF">2025-12-11T15:55:32Z</dcterms:modified>
</cp:coreProperties>
</file>

<file path=docProps/thumbnail.jpeg>
</file>